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8" r:id="rId4"/>
    <p:sldId id="261" r:id="rId5"/>
    <p:sldId id="259" r:id="rId6"/>
    <p:sldId id="262" r:id="rId7"/>
    <p:sldId id="264" r:id="rId8"/>
    <p:sldId id="263" r:id="rId9"/>
    <p:sldId id="311" r:id="rId10"/>
    <p:sldId id="265" r:id="rId11"/>
    <p:sldId id="266" r:id="rId12"/>
    <p:sldId id="269" r:id="rId13"/>
    <p:sldId id="268" r:id="rId14"/>
    <p:sldId id="270" r:id="rId15"/>
    <p:sldId id="271" r:id="rId16"/>
    <p:sldId id="294" r:id="rId17"/>
    <p:sldId id="295" r:id="rId18"/>
    <p:sldId id="272" r:id="rId19"/>
    <p:sldId id="296" r:id="rId20"/>
    <p:sldId id="274" r:id="rId21"/>
    <p:sldId id="273" r:id="rId22"/>
    <p:sldId id="275" r:id="rId23"/>
    <p:sldId id="276" r:id="rId24"/>
    <p:sldId id="297" r:id="rId25"/>
    <p:sldId id="299" r:id="rId26"/>
    <p:sldId id="310" r:id="rId27"/>
    <p:sldId id="279" r:id="rId28"/>
    <p:sldId id="300" r:id="rId29"/>
    <p:sldId id="280" r:id="rId30"/>
    <p:sldId id="281" r:id="rId31"/>
    <p:sldId id="282" r:id="rId32"/>
    <p:sldId id="298" r:id="rId33"/>
    <p:sldId id="283" r:id="rId34"/>
    <p:sldId id="305" r:id="rId35"/>
    <p:sldId id="288" r:id="rId36"/>
    <p:sldId id="306" r:id="rId37"/>
    <p:sldId id="286" r:id="rId38"/>
    <p:sldId id="289" r:id="rId39"/>
    <p:sldId id="287" r:id="rId40"/>
    <p:sldId id="290" r:id="rId41"/>
    <p:sldId id="291" r:id="rId42"/>
    <p:sldId id="292" r:id="rId43"/>
    <p:sldId id="309" r:id="rId44"/>
    <p:sldId id="308" r:id="rId45"/>
    <p:sldId id="304" r:id="rId46"/>
    <p:sldId id="284" r:id="rId47"/>
    <p:sldId id="307" r:id="rId48"/>
  </p:sldIdLst>
  <p:sldSz cx="9144000" cy="6858000" type="screen4x3"/>
  <p:notesSz cx="6858000" cy="9144000"/>
  <p:custDataLst>
    <p:tags r:id="rId4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95" d="100"/>
          <a:sy n="95" d="100"/>
        </p:scale>
        <p:origin x="675" y="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gs" Target="tags/tag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8F16469-E1DA-494B-9C1C-B3BEF3E500BE}" type="datetimeFigureOut">
              <a:rPr lang="en-US" smtClean="0"/>
              <a:t>1/18/2023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1100F29-7C69-4B81-B39A-C18041525746}" type="slidenum">
              <a:rPr lang="en-US" smtClean="0"/>
              <a:t>‹#›</a:t>
            </a:fld>
            <a:endParaRPr lang="en-US" dirty="0"/>
          </a:p>
        </p:txBody>
      </p:sp>
    </p:spTree>
    <p:extLst>
      <p:ext uri="{BB962C8B-B14F-4D97-AF65-F5344CB8AC3E}">
        <p14:creationId xmlns:p14="http://schemas.microsoft.com/office/powerpoint/2010/main" val="950521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F16469-E1DA-494B-9C1C-B3BEF3E500BE}" type="datetimeFigureOut">
              <a:rPr lang="en-US" smtClean="0"/>
              <a:t>1/18/2023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1100F29-7C69-4B81-B39A-C18041525746}" type="slidenum">
              <a:rPr lang="en-US" smtClean="0"/>
              <a:t>‹#›</a:t>
            </a:fld>
            <a:endParaRPr lang="en-US" dirty="0"/>
          </a:p>
        </p:txBody>
      </p:sp>
    </p:spTree>
    <p:extLst>
      <p:ext uri="{BB962C8B-B14F-4D97-AF65-F5344CB8AC3E}">
        <p14:creationId xmlns:p14="http://schemas.microsoft.com/office/powerpoint/2010/main" val="1642708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F16469-E1DA-494B-9C1C-B3BEF3E500BE}" type="datetimeFigureOut">
              <a:rPr lang="en-US" smtClean="0"/>
              <a:t>1/18/2023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1100F29-7C69-4B81-B39A-C18041525746}" type="slidenum">
              <a:rPr lang="en-US" smtClean="0"/>
              <a:t>‹#›</a:t>
            </a:fld>
            <a:endParaRPr lang="en-US" dirty="0"/>
          </a:p>
        </p:txBody>
      </p:sp>
    </p:spTree>
    <p:extLst>
      <p:ext uri="{BB962C8B-B14F-4D97-AF65-F5344CB8AC3E}">
        <p14:creationId xmlns:p14="http://schemas.microsoft.com/office/powerpoint/2010/main" val="3315494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F16469-E1DA-494B-9C1C-B3BEF3E500BE}" type="datetimeFigureOut">
              <a:rPr lang="en-US" smtClean="0"/>
              <a:t>1/18/2023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1100F29-7C69-4B81-B39A-C18041525746}" type="slidenum">
              <a:rPr lang="en-US" smtClean="0"/>
              <a:t>‹#›</a:t>
            </a:fld>
            <a:endParaRPr lang="en-US" dirty="0"/>
          </a:p>
        </p:txBody>
      </p:sp>
    </p:spTree>
    <p:extLst>
      <p:ext uri="{BB962C8B-B14F-4D97-AF65-F5344CB8AC3E}">
        <p14:creationId xmlns:p14="http://schemas.microsoft.com/office/powerpoint/2010/main" val="1774705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F16469-E1DA-494B-9C1C-B3BEF3E500BE}" type="datetimeFigureOut">
              <a:rPr lang="en-US" smtClean="0"/>
              <a:t>1/18/2023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1100F29-7C69-4B81-B39A-C18041525746}" type="slidenum">
              <a:rPr lang="en-US" smtClean="0"/>
              <a:t>‹#›</a:t>
            </a:fld>
            <a:endParaRPr lang="en-US" dirty="0"/>
          </a:p>
        </p:txBody>
      </p:sp>
    </p:spTree>
    <p:extLst>
      <p:ext uri="{BB962C8B-B14F-4D97-AF65-F5344CB8AC3E}">
        <p14:creationId xmlns:p14="http://schemas.microsoft.com/office/powerpoint/2010/main" val="1291802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71487" y="1825625"/>
            <a:ext cx="2900363"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86150" y="1825625"/>
            <a:ext cx="2900363"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8F16469-E1DA-494B-9C1C-B3BEF3E500BE}" type="datetimeFigureOut">
              <a:rPr lang="en-US" smtClean="0"/>
              <a:t>1/18/2023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1100F29-7C69-4B81-B39A-C18041525746}" type="slidenum">
              <a:rPr lang="en-US" smtClean="0"/>
              <a:t>‹#›</a:t>
            </a:fld>
            <a:endParaRPr lang="en-US" dirty="0"/>
          </a:p>
        </p:txBody>
      </p:sp>
    </p:spTree>
    <p:extLst>
      <p:ext uri="{BB962C8B-B14F-4D97-AF65-F5344CB8AC3E}">
        <p14:creationId xmlns:p14="http://schemas.microsoft.com/office/powerpoint/2010/main" val="3987130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8F16469-E1DA-494B-9C1C-B3BEF3E500BE}" type="datetimeFigureOut">
              <a:rPr lang="en-US" smtClean="0"/>
              <a:t>1/18/2023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1100F29-7C69-4B81-B39A-C18041525746}" type="slidenum">
              <a:rPr lang="en-US" smtClean="0"/>
              <a:t>‹#›</a:t>
            </a:fld>
            <a:endParaRPr lang="en-US" dirty="0"/>
          </a:p>
        </p:txBody>
      </p:sp>
    </p:spTree>
    <p:extLst>
      <p:ext uri="{BB962C8B-B14F-4D97-AF65-F5344CB8AC3E}">
        <p14:creationId xmlns:p14="http://schemas.microsoft.com/office/powerpoint/2010/main" val="4062122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8F16469-E1DA-494B-9C1C-B3BEF3E500BE}" type="datetimeFigureOut">
              <a:rPr lang="en-US" smtClean="0"/>
              <a:t>1/18/2023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1100F29-7C69-4B81-B39A-C18041525746}" type="slidenum">
              <a:rPr lang="en-US" smtClean="0"/>
              <a:t>‹#›</a:t>
            </a:fld>
            <a:endParaRPr lang="en-US" dirty="0"/>
          </a:p>
        </p:txBody>
      </p:sp>
    </p:spTree>
    <p:extLst>
      <p:ext uri="{BB962C8B-B14F-4D97-AF65-F5344CB8AC3E}">
        <p14:creationId xmlns:p14="http://schemas.microsoft.com/office/powerpoint/2010/main" val="3155286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F16469-E1DA-494B-9C1C-B3BEF3E500BE}" type="datetimeFigureOut">
              <a:rPr lang="en-US" smtClean="0"/>
              <a:t>1/18/2023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1100F29-7C69-4B81-B39A-C18041525746}" type="slidenum">
              <a:rPr lang="en-US" smtClean="0"/>
              <a:t>‹#›</a:t>
            </a:fld>
            <a:endParaRPr lang="en-US" dirty="0"/>
          </a:p>
        </p:txBody>
      </p:sp>
    </p:spTree>
    <p:extLst>
      <p:ext uri="{BB962C8B-B14F-4D97-AF65-F5344CB8AC3E}">
        <p14:creationId xmlns:p14="http://schemas.microsoft.com/office/powerpoint/2010/main" val="3474694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F16469-E1DA-494B-9C1C-B3BEF3E500BE}" type="datetimeFigureOut">
              <a:rPr lang="en-US" smtClean="0"/>
              <a:t>1/18/2023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1100F29-7C69-4B81-B39A-C18041525746}" type="slidenum">
              <a:rPr lang="en-US" smtClean="0"/>
              <a:t>‹#›</a:t>
            </a:fld>
            <a:endParaRPr lang="en-US" dirty="0"/>
          </a:p>
        </p:txBody>
      </p:sp>
    </p:spTree>
    <p:extLst>
      <p:ext uri="{BB962C8B-B14F-4D97-AF65-F5344CB8AC3E}">
        <p14:creationId xmlns:p14="http://schemas.microsoft.com/office/powerpoint/2010/main" val="3482922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F16469-E1DA-494B-9C1C-B3BEF3E500BE}" type="datetimeFigureOut">
              <a:rPr lang="en-US" smtClean="0"/>
              <a:t>1/18/2023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1100F29-7C69-4B81-B39A-C18041525746}" type="slidenum">
              <a:rPr lang="en-US" smtClean="0"/>
              <a:t>‹#›</a:t>
            </a:fld>
            <a:endParaRPr lang="en-US" dirty="0"/>
          </a:p>
        </p:txBody>
      </p:sp>
    </p:spTree>
    <p:extLst>
      <p:ext uri="{BB962C8B-B14F-4D97-AF65-F5344CB8AC3E}">
        <p14:creationId xmlns:p14="http://schemas.microsoft.com/office/powerpoint/2010/main" val="3893889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F16469-E1DA-494B-9C1C-B3BEF3E500BE}" type="datetimeFigureOut">
              <a:rPr lang="en-US" smtClean="0"/>
              <a:t>1/18/2023</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100F29-7C69-4B81-B39A-C18041525746}" type="slidenum">
              <a:rPr lang="en-US" smtClean="0"/>
              <a:t>‹#›</a:t>
            </a:fld>
            <a:endParaRPr lang="en-US" dirty="0"/>
          </a:p>
        </p:txBody>
      </p:sp>
    </p:spTree>
    <p:extLst>
      <p:ext uri="{BB962C8B-B14F-4D97-AF65-F5344CB8AC3E}">
        <p14:creationId xmlns:p14="http://schemas.microsoft.com/office/powerpoint/2010/main" val="39256965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4" name="Rectangle 22"/>
          <p:cNvSpPr>
            <a:spLocks noGrp="1" noChangeArrowheads="1"/>
          </p:cNvSpPr>
          <p:nvPr>
            <p:ph type="ctrTitle"/>
          </p:nvPr>
        </p:nvSpPr>
        <p:spPr>
          <a:xfrm>
            <a:off x="553244" y="823666"/>
            <a:ext cx="5472112" cy="1320801"/>
          </a:xfrm>
        </p:spPr>
        <p:txBody>
          <a:bodyPr>
            <a:noAutofit/>
          </a:bodyPr>
          <a:lstStyle/>
          <a:p>
            <a:r>
              <a:rPr lang="es-UY" sz="4800" b="1" dirty="0">
                <a:latin typeface="+mn-lt"/>
              </a:rPr>
              <a:t>Mobile robot </a:t>
            </a:r>
            <a:br>
              <a:rPr lang="es-UY" sz="4800" b="1" dirty="0">
                <a:latin typeface="+mn-lt"/>
              </a:rPr>
            </a:br>
            <a:r>
              <a:rPr lang="es-UY" sz="4800" b="1" dirty="0">
                <a:latin typeface="+mn-lt"/>
              </a:rPr>
              <a:t>obstacle </a:t>
            </a:r>
            <a:r>
              <a:rPr lang="es-UY" sz="4800" b="1" dirty="0" err="1">
                <a:latin typeface="+mn-lt"/>
              </a:rPr>
              <a:t>avoidance</a:t>
            </a:r>
            <a:endParaRPr lang="es-ES" sz="4000" b="1" dirty="0">
              <a:latin typeface="+mn-lt"/>
            </a:endParaRPr>
          </a:p>
        </p:txBody>
      </p:sp>
      <p:sp>
        <p:nvSpPr>
          <p:cNvPr id="3" name="Rectangle 22"/>
          <p:cNvSpPr txBox="1">
            <a:spLocks noChangeArrowheads="1"/>
          </p:cNvSpPr>
          <p:nvPr/>
        </p:nvSpPr>
        <p:spPr>
          <a:xfrm>
            <a:off x="632297" y="3225392"/>
            <a:ext cx="5472112" cy="13208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UY" sz="2000" b="1" dirty="0"/>
              <a:t>Sina Rabiee</a:t>
            </a:r>
          </a:p>
          <a:p>
            <a:r>
              <a:rPr lang="es-UY" sz="2000" b="1" dirty="0"/>
              <a:t>Alireza Faghih Aliabadi</a:t>
            </a:r>
          </a:p>
          <a:p>
            <a:r>
              <a:rPr lang="es-ES" sz="2000" b="1" dirty="0"/>
              <a:t>Moein Nasiri</a:t>
            </a:r>
          </a:p>
        </p:txBody>
      </p:sp>
    </p:spTree>
    <p:extLst>
      <p:ext uri="{BB962C8B-B14F-4D97-AF65-F5344CB8AC3E}">
        <p14:creationId xmlns:p14="http://schemas.microsoft.com/office/powerpoint/2010/main" val="13284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6"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b="1" dirty="0"/>
              <a:t>Kinematics Equations</a:t>
            </a:r>
          </a:p>
        </p:txBody>
      </p:sp>
      <mc:AlternateContent xmlns:mc="http://schemas.openxmlformats.org/markup-compatibility/2006" xmlns:a14="http://schemas.microsoft.com/office/drawing/2010/main">
        <mc:Choice Requires="a14">
          <p:sp>
            <p:nvSpPr>
              <p:cNvPr id="2" name="TextBox 1"/>
              <p:cNvSpPr txBox="1"/>
              <p:nvPr/>
            </p:nvSpPr>
            <p:spPr>
              <a:xfrm>
                <a:off x="838607" y="1618537"/>
                <a:ext cx="9655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𝑉</m:t>
                          </m:r>
                        </m:e>
                        <m:sub>
                          <m:r>
                            <a:rPr lang="en-GB" b="0" i="1" smtClean="0">
                              <a:latin typeface="Cambria Math" panose="02040503050406030204" pitchFamily="18" charset="0"/>
                            </a:rPr>
                            <m:t>𝑟</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𝜔</m:t>
                          </m:r>
                        </m:e>
                        <m:sub>
                          <m:r>
                            <a:rPr lang="en-GB" b="0" i="1" smtClean="0">
                              <a:latin typeface="Cambria Math" panose="02040503050406030204" pitchFamily="18" charset="0"/>
                            </a:rPr>
                            <m:t>𝑟</m:t>
                          </m:r>
                        </m:sub>
                      </m:sSub>
                      <m:r>
                        <a:rPr lang="en-GB" b="0" i="1" smtClean="0">
                          <a:latin typeface="Cambria Math" panose="02040503050406030204" pitchFamily="18" charset="0"/>
                        </a:rPr>
                        <m:t>𝑅</m:t>
                      </m:r>
                    </m:oMath>
                  </m:oMathPara>
                </a14:m>
                <a:endParaRPr lang="en-GB" dirty="0"/>
              </a:p>
            </p:txBody>
          </p:sp>
        </mc:Choice>
        <mc:Fallback xmlns="">
          <p:sp>
            <p:nvSpPr>
              <p:cNvPr id="2" name="TextBox 1"/>
              <p:cNvSpPr txBox="1">
                <a:spLocks noRot="1" noChangeAspect="1" noMove="1" noResize="1" noEditPoints="1" noAdjustHandles="1" noChangeArrowheads="1" noChangeShapeType="1" noTextEdit="1"/>
              </p:cNvSpPr>
              <p:nvPr/>
            </p:nvSpPr>
            <p:spPr>
              <a:xfrm>
                <a:off x="838607" y="1618537"/>
                <a:ext cx="965585" cy="276999"/>
              </a:xfrm>
              <a:prstGeom prst="rect">
                <a:avLst/>
              </a:prstGeom>
              <a:blipFill>
                <a:blip r:embed="rId3"/>
                <a:stretch>
                  <a:fillRect l="-5696" r="-5063" b="-1111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070846" y="1618536"/>
                <a:ext cx="9380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𝑉</m:t>
                          </m:r>
                        </m:e>
                        <m:sub>
                          <m:r>
                            <a:rPr lang="en-GB" b="0" i="1" smtClean="0">
                              <a:latin typeface="Cambria Math" panose="02040503050406030204" pitchFamily="18" charset="0"/>
                            </a:rPr>
                            <m:t>𝑙</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𝜔</m:t>
                          </m:r>
                        </m:e>
                        <m:sub>
                          <m:r>
                            <a:rPr lang="en-GB" b="0" i="1" smtClean="0">
                              <a:latin typeface="Cambria Math" panose="02040503050406030204" pitchFamily="18" charset="0"/>
                            </a:rPr>
                            <m:t>𝑙</m:t>
                          </m:r>
                        </m:sub>
                      </m:sSub>
                      <m:r>
                        <a:rPr lang="en-GB" b="0" i="1" smtClean="0">
                          <a:latin typeface="Cambria Math" panose="02040503050406030204" pitchFamily="18" charset="0"/>
                        </a:rPr>
                        <m:t>𝑅</m:t>
                      </m:r>
                    </m:oMath>
                  </m:oMathPara>
                </a14:m>
                <a:endParaRPr lang="en-GB" dirty="0"/>
              </a:p>
            </p:txBody>
          </p:sp>
        </mc:Choice>
        <mc:Fallback xmlns="">
          <p:sp>
            <p:nvSpPr>
              <p:cNvPr id="7" name="TextBox 6"/>
              <p:cNvSpPr txBox="1">
                <a:spLocks noRot="1" noChangeAspect="1" noMove="1" noResize="1" noEditPoints="1" noAdjustHandles="1" noChangeArrowheads="1" noChangeShapeType="1" noTextEdit="1"/>
              </p:cNvSpPr>
              <p:nvPr/>
            </p:nvSpPr>
            <p:spPr>
              <a:xfrm>
                <a:off x="2070846" y="1618536"/>
                <a:ext cx="938077" cy="276999"/>
              </a:xfrm>
              <a:prstGeom prst="rect">
                <a:avLst/>
              </a:prstGeom>
              <a:blipFill>
                <a:blip r:embed="rId4"/>
                <a:stretch>
                  <a:fillRect l="-5844" r="-5195" b="-1777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885741" y="2083308"/>
                <a:ext cx="1884042" cy="5167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𝑉</m:t>
                          </m:r>
                        </m:e>
                        <m:sub>
                          <m:r>
                            <a:rPr lang="en-GB" b="0" i="1" smtClean="0">
                              <a:latin typeface="Cambria Math" panose="02040503050406030204" pitchFamily="18" charset="0"/>
                            </a:rPr>
                            <m:t>𝑥</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𝑉</m:t>
                              </m:r>
                            </m:e>
                            <m:sub>
                              <m:r>
                                <a:rPr lang="en-GB" i="1">
                                  <a:latin typeface="Cambria Math" panose="02040503050406030204" pitchFamily="18" charset="0"/>
                                </a:rPr>
                                <m:t>𝑙</m:t>
                              </m:r>
                            </m:sub>
                          </m:sSub>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𝑉</m:t>
                              </m:r>
                            </m:e>
                            <m:sub>
                              <m:r>
                                <a:rPr lang="en-GB" b="0" i="1" smtClean="0">
                                  <a:latin typeface="Cambria Math" panose="02040503050406030204" pitchFamily="18" charset="0"/>
                                </a:rPr>
                                <m:t>𝑟</m:t>
                              </m:r>
                            </m:sub>
                          </m:sSub>
                        </m:num>
                        <m:den>
                          <m:r>
                            <a:rPr lang="en-GB" b="0" i="1" smtClean="0">
                              <a:latin typeface="Cambria Math" panose="02040503050406030204" pitchFamily="18" charset="0"/>
                            </a:rPr>
                            <m:t>2</m:t>
                          </m:r>
                        </m:den>
                      </m:f>
                      <m:r>
                        <m:rPr>
                          <m:sty m:val="p"/>
                        </m:rPr>
                        <a:rPr lang="en-GB" b="0" i="0" smtClean="0">
                          <a:latin typeface="Cambria Math" panose="02040503050406030204" pitchFamily="18" charset="0"/>
                        </a:rPr>
                        <m:t>sin</m:t>
                      </m:r>
                      <m:r>
                        <a:rPr lang="en-GB" b="0" i="1" smtClean="0">
                          <a:latin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𝛼</m:t>
                      </m:r>
                      <m:r>
                        <a:rPr lang="en-GB"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9" name="TextBox 8"/>
              <p:cNvSpPr txBox="1">
                <a:spLocks noRot="1" noChangeAspect="1" noMove="1" noResize="1" noEditPoints="1" noAdjustHandles="1" noChangeArrowheads="1" noChangeShapeType="1" noTextEdit="1"/>
              </p:cNvSpPr>
              <p:nvPr/>
            </p:nvSpPr>
            <p:spPr>
              <a:xfrm>
                <a:off x="885741" y="2083308"/>
                <a:ext cx="1884042" cy="51674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922618" y="2096369"/>
                <a:ext cx="1922129" cy="5167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𝑉</m:t>
                          </m:r>
                        </m:e>
                        <m:sub>
                          <m:r>
                            <a:rPr lang="en-GB" b="0" i="1" smtClean="0">
                              <a:latin typeface="Cambria Math" panose="02040503050406030204" pitchFamily="18" charset="0"/>
                            </a:rPr>
                            <m:t>𝑦</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𝑉</m:t>
                              </m:r>
                            </m:e>
                            <m:sub>
                              <m:r>
                                <a:rPr lang="en-GB" i="1">
                                  <a:latin typeface="Cambria Math" panose="02040503050406030204" pitchFamily="18" charset="0"/>
                                </a:rPr>
                                <m:t>𝑙</m:t>
                              </m:r>
                            </m:sub>
                          </m:sSub>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𝑉</m:t>
                              </m:r>
                            </m:e>
                            <m:sub>
                              <m:r>
                                <a:rPr lang="en-GB" b="0" i="1" smtClean="0">
                                  <a:latin typeface="Cambria Math" panose="02040503050406030204" pitchFamily="18" charset="0"/>
                                </a:rPr>
                                <m:t>𝑟</m:t>
                              </m:r>
                            </m:sub>
                          </m:sSub>
                        </m:num>
                        <m:den>
                          <m:r>
                            <a:rPr lang="en-GB" b="0" i="1" smtClean="0">
                              <a:latin typeface="Cambria Math" panose="02040503050406030204" pitchFamily="18" charset="0"/>
                            </a:rPr>
                            <m:t>2</m:t>
                          </m:r>
                        </m:den>
                      </m:f>
                      <m:r>
                        <m:rPr>
                          <m:sty m:val="p"/>
                        </m:rPr>
                        <a:rPr lang="en-GB" b="0" i="0" smtClean="0">
                          <a:latin typeface="Cambria Math" panose="02040503050406030204" pitchFamily="18" charset="0"/>
                        </a:rPr>
                        <m:t>cos</m:t>
                      </m:r>
                      <m:r>
                        <a:rPr lang="en-GB" b="0" i="1" smtClean="0">
                          <a:latin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𝛼</m:t>
                      </m:r>
                      <m:r>
                        <a:rPr lang="en-GB"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10" name="TextBox 9"/>
              <p:cNvSpPr txBox="1">
                <a:spLocks noRot="1" noChangeAspect="1" noMove="1" noResize="1" noEditPoints="1" noAdjustHandles="1" noChangeArrowheads="1" noChangeShapeType="1" noTextEdit="1"/>
              </p:cNvSpPr>
              <p:nvPr/>
            </p:nvSpPr>
            <p:spPr>
              <a:xfrm>
                <a:off x="2922618" y="2096369"/>
                <a:ext cx="1922129" cy="51674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837386" y="2776898"/>
                <a:ext cx="2564721" cy="5638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𝜔</m:t>
                      </m:r>
                      <m:r>
                        <a:rPr lang="en-GB" i="1" smtClean="0">
                          <a:latin typeface="Cambria Math" panose="02040503050406030204" pitchFamily="18" charset="0"/>
                        </a:rPr>
                        <m:t>=</m:t>
                      </m:r>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𝜔</m:t>
                              </m:r>
                            </m:e>
                            <m:sub>
                              <m:r>
                                <a:rPr lang="en-GB" i="1">
                                  <a:latin typeface="Cambria Math" panose="02040503050406030204" pitchFamily="18" charset="0"/>
                                </a:rPr>
                                <m:t>𝑟</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𝜔</m:t>
                              </m:r>
                            </m:e>
                            <m:sub>
                              <m:r>
                                <a:rPr lang="en-GB" i="1">
                                  <a:latin typeface="Cambria Math" panose="02040503050406030204" pitchFamily="18" charset="0"/>
                                </a:rPr>
                                <m:t>𝑙</m:t>
                              </m:r>
                            </m:sub>
                          </m:sSub>
                        </m:num>
                        <m:den>
                          <m:r>
                            <a:rPr lang="en-GB" i="1">
                              <a:latin typeface="Cambria Math" panose="02040503050406030204" pitchFamily="18" charset="0"/>
                            </a:rPr>
                            <m:t>2</m:t>
                          </m:r>
                        </m:den>
                      </m:f>
                      <m:f>
                        <m:fPr>
                          <m:ctrlPr>
                            <a:rPr lang="en-GB" i="1">
                              <a:latin typeface="Cambria Math" panose="02040503050406030204" pitchFamily="18" charset="0"/>
                            </a:rPr>
                          </m:ctrlPr>
                        </m:fPr>
                        <m:num>
                          <m:r>
                            <a:rPr lang="en-GB" i="1">
                              <a:latin typeface="Cambria Math" panose="02040503050406030204" pitchFamily="18" charset="0"/>
                            </a:rPr>
                            <m:t>𝑅</m:t>
                          </m:r>
                          <m:r>
                            <m:rPr>
                              <m:nor/>
                            </m:rPr>
                            <a:rPr lang="en-GB" i="1" dirty="0">
                              <a:latin typeface="Cambria Math" panose="02040503050406030204" pitchFamily="18" charset="0"/>
                            </a:rPr>
                            <m:t> </m:t>
                          </m:r>
                        </m:num>
                        <m:den>
                          <m:sSub>
                            <m:sSubPr>
                              <m:ctrlPr>
                                <a:rPr lang="en-GB" i="1">
                                  <a:latin typeface="Cambria Math" panose="02040503050406030204" pitchFamily="18" charset="0"/>
                                </a:rPr>
                              </m:ctrlPr>
                            </m:sSubPr>
                            <m:e>
                              <m:r>
                                <a:rPr lang="en-GB" i="1">
                                  <a:latin typeface="Cambria Math" panose="02040503050406030204" pitchFamily="18" charset="0"/>
                                </a:rPr>
                                <m:t>𝐿</m:t>
                              </m:r>
                            </m:e>
                            <m:sub>
                              <m:r>
                                <a:rPr lang="en-GB" i="1">
                                  <a:latin typeface="Cambria Math" panose="02040503050406030204" pitchFamily="18" charset="0"/>
                                </a:rPr>
                                <m:t>2</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b="0" i="1" smtClean="0">
                                  <a:latin typeface="Cambria Math" panose="02040503050406030204" pitchFamily="18" charset="0"/>
                                </a:rPr>
                                <m:t>𝑉</m:t>
                              </m:r>
                            </m:e>
                            <m:sub>
                              <m:r>
                                <a:rPr lang="en-GB" i="1">
                                  <a:latin typeface="Cambria Math" panose="02040503050406030204" pitchFamily="18" charset="0"/>
                                </a:rPr>
                                <m:t>𝑟</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𝑉</m:t>
                              </m:r>
                            </m:e>
                            <m:sub>
                              <m:r>
                                <a:rPr lang="en-GB" i="1">
                                  <a:latin typeface="Cambria Math" panose="02040503050406030204" pitchFamily="18" charset="0"/>
                                </a:rPr>
                                <m:t>𝑙</m:t>
                              </m:r>
                            </m:sub>
                          </m:sSub>
                        </m:num>
                        <m:den>
                          <m:r>
                            <a:rPr lang="en-GB" i="1">
                              <a:latin typeface="Cambria Math" panose="02040503050406030204" pitchFamily="18" charset="0"/>
                            </a:rPr>
                            <m:t>2</m:t>
                          </m:r>
                          <m:sSub>
                            <m:sSubPr>
                              <m:ctrlPr>
                                <a:rPr lang="en-GB" i="1">
                                  <a:latin typeface="Cambria Math" panose="02040503050406030204" pitchFamily="18" charset="0"/>
                                </a:rPr>
                              </m:ctrlPr>
                            </m:sSubPr>
                            <m:e>
                              <m:r>
                                <a:rPr lang="en-GB" i="1">
                                  <a:latin typeface="Cambria Math" panose="02040503050406030204" pitchFamily="18" charset="0"/>
                                </a:rPr>
                                <m:t>𝐿</m:t>
                              </m:r>
                            </m:e>
                            <m:sub>
                              <m:r>
                                <a:rPr lang="en-GB" i="1">
                                  <a:latin typeface="Cambria Math" panose="02040503050406030204" pitchFamily="18" charset="0"/>
                                </a:rPr>
                                <m:t>2</m:t>
                              </m:r>
                            </m:sub>
                          </m:sSub>
                        </m:den>
                      </m:f>
                    </m:oMath>
                  </m:oMathPara>
                </a14:m>
                <a:endParaRPr lang="en-GB" i="1" dirty="0">
                  <a:latin typeface="Cambria Math" panose="02040503050406030204"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837386" y="2776898"/>
                <a:ext cx="2564721" cy="56387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834945" y="3462337"/>
                <a:ext cx="2564721" cy="276999"/>
              </a:xfrm>
              <a:prstGeom prst="rect">
                <a:avLst/>
              </a:prstGeom>
              <a:noFill/>
            </p:spPr>
            <p:txBody>
              <a:bodyPr wrap="square" lIns="0" tIns="0" rIns="0" bIns="0" rtlCol="0">
                <a:spAutoFit/>
              </a:bodyPr>
              <a:lstStyle/>
              <a:p>
                <a14:m>
                  <m:oMath xmlns:m="http://schemas.openxmlformats.org/officeDocument/2006/math">
                    <m:sSub>
                      <m:sSubPr>
                        <m:ctrlPr>
                          <a:rPr lang="en-GB" i="1" smtClean="0">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𝑛𝑒𝑤</m:t>
                        </m:r>
                      </m:sub>
                    </m:sSub>
                    <m:r>
                      <a:rPr lang="en-GB" i="1" smtClean="0">
                        <a:latin typeface="Cambria Math" panose="02040503050406030204" pitchFamily="18" charset="0"/>
                      </a:rPr>
                      <m:t>=</m:t>
                    </m:r>
                  </m:oMath>
                </a14:m>
                <a:r>
                  <a:rPr lang="en-GB" dirty="0">
                    <a:ea typeface="Cambria Math" panose="02040503050406030204" pitchFamily="18" charset="0"/>
                  </a:rPr>
                  <a:t> </a:t>
                </a:r>
                <a14:m>
                  <m:oMath xmlns:m="http://schemas.openxmlformats.org/officeDocument/2006/math">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𝑜𝑙𝑑</m:t>
                        </m:r>
                      </m:sub>
                    </m:sSub>
                    <m:r>
                      <a:rPr lang="en-US" b="0" i="1" smtClean="0">
                        <a:latin typeface="Cambria Math" panose="02040503050406030204" pitchFamily="18" charset="0"/>
                        <a:ea typeface="Cambria Math" panose="02040503050406030204" pitchFamily="18" charset="0"/>
                      </a:rPr>
                      <m:t>+</m:t>
                    </m:r>
                  </m:oMath>
                </a14:m>
                <a:r>
                  <a:rPr lang="en-GB" dirty="0"/>
                  <a:t> </a:t>
                </a:r>
                <a14:m>
                  <m:oMath xmlns:m="http://schemas.openxmlformats.org/officeDocument/2006/math">
                    <m:r>
                      <a:rPr lang="en-GB" i="1">
                        <a:latin typeface="Cambria Math" panose="02040503050406030204" pitchFamily="18" charset="0"/>
                      </a:rPr>
                      <m:t>𝜔</m:t>
                    </m:r>
                    <m:r>
                      <a:rPr lang="en-GB" i="1" smtClean="0">
                        <a:latin typeface="Cambria Math" panose="02040503050406030204" pitchFamily="18" charset="0"/>
                        <a:ea typeface="Cambria Math" panose="02040503050406030204" pitchFamily="18" charset="0"/>
                      </a:rPr>
                      <m:t>×</m:t>
                    </m:r>
                    <m:sSub>
                      <m:sSubPr>
                        <m:ctrlPr>
                          <a:rPr lang="en-GB"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𝑇</m:t>
                        </m:r>
                      </m:e>
                      <m:sub>
                        <m:r>
                          <a:rPr lang="en-GB" b="0" i="1" smtClean="0">
                            <a:latin typeface="Cambria Math" panose="02040503050406030204" pitchFamily="18" charset="0"/>
                            <a:ea typeface="Cambria Math" panose="02040503050406030204" pitchFamily="18" charset="0"/>
                          </a:rPr>
                          <m:t>𝑆</m:t>
                        </m:r>
                      </m:sub>
                    </m:sSub>
                  </m:oMath>
                </a14:m>
                <a:endParaRPr lang="en-GB" i="1" dirty="0">
                  <a:latin typeface="Cambria Math" panose="02040503050406030204" pitchFamily="18"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834945" y="3462337"/>
                <a:ext cx="2564721" cy="276999"/>
              </a:xfrm>
              <a:prstGeom prst="rect">
                <a:avLst/>
              </a:prstGeom>
              <a:blipFill>
                <a:blip r:embed="rId8"/>
                <a:stretch>
                  <a:fillRect l="-2375" b="-1777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E475084-8792-4577-2F85-FAEC634C07B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97582" y="638869"/>
            <a:ext cx="3955872" cy="343242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0F5B208-6613-A05E-07C0-B26A117FC6C5}"/>
                  </a:ext>
                </a:extLst>
              </p:cNvPr>
              <p:cNvSpPr txBox="1"/>
              <p:nvPr/>
            </p:nvSpPr>
            <p:spPr>
              <a:xfrm>
                <a:off x="834945" y="3903120"/>
                <a:ext cx="2564721" cy="276999"/>
              </a:xfrm>
              <a:prstGeom prst="rect">
                <a:avLst/>
              </a:prstGeom>
              <a:noFill/>
            </p:spPr>
            <p:txBody>
              <a:bodyPr wrap="square" lIns="0" tIns="0" rIns="0" bIns="0" rtlCol="0">
                <a:spAutoFit/>
              </a:bodyPr>
              <a:lstStyle/>
              <a:p>
                <a:r>
                  <a:rPr lang="en-GB" dirty="0"/>
                  <a:t> </a:t>
                </a:r>
                <a14:m>
                  <m:oMath xmlns:m="http://schemas.openxmlformats.org/officeDocument/2006/math">
                    <m:sSub>
                      <m:sSubPr>
                        <m:ctrlPr>
                          <a:rPr lang="en-GB"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𝑛𝑒𝑤</m:t>
                        </m:r>
                      </m:sub>
                    </m:sSub>
                    <m:r>
                      <a:rPr lang="en-US" b="0" i="1" smtClean="0">
                        <a:latin typeface="Cambria Math" panose="02040503050406030204" pitchFamily="18" charset="0"/>
                      </a:rPr>
                      <m:t>=</m:t>
                    </m:r>
                    <m:sSub>
                      <m:sSubPr>
                        <m:ctrlPr>
                          <a:rPr lang="en-GB"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𝑜𝑙𝑑</m:t>
                        </m:r>
                      </m:sub>
                    </m:sSub>
                    <m:r>
                      <a:rPr lang="en-US"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𝑉</m:t>
                        </m:r>
                      </m:e>
                      <m:sub>
                        <m:r>
                          <a:rPr lang="en-GB" i="1">
                            <a:latin typeface="Cambria Math" panose="02040503050406030204" pitchFamily="18" charset="0"/>
                          </a:rPr>
                          <m:t>𝑥</m:t>
                        </m:r>
                      </m:sub>
                    </m:sSub>
                    <m:r>
                      <a:rPr lang="en-GB"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𝑇</m:t>
                        </m:r>
                      </m:e>
                      <m:sub>
                        <m:r>
                          <a:rPr lang="en-GB" i="1">
                            <a:latin typeface="Cambria Math" panose="02040503050406030204" pitchFamily="18" charset="0"/>
                            <a:ea typeface="Cambria Math" panose="02040503050406030204" pitchFamily="18" charset="0"/>
                          </a:rPr>
                          <m:t>𝑆</m:t>
                        </m:r>
                      </m:sub>
                    </m:sSub>
                  </m:oMath>
                </a14:m>
                <a:endParaRPr lang="en-GB" i="1" dirty="0">
                  <a:latin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50F5B208-6613-A05E-07C0-B26A117FC6C5}"/>
                  </a:ext>
                </a:extLst>
              </p:cNvPr>
              <p:cNvSpPr txBox="1">
                <a:spLocks noRot="1" noChangeAspect="1" noMove="1" noResize="1" noEditPoints="1" noAdjustHandles="1" noChangeArrowheads="1" noChangeShapeType="1" noTextEdit="1"/>
              </p:cNvSpPr>
              <p:nvPr/>
            </p:nvSpPr>
            <p:spPr>
              <a:xfrm>
                <a:off x="834945" y="3903120"/>
                <a:ext cx="2564721" cy="276999"/>
              </a:xfrm>
              <a:prstGeom prst="rect">
                <a:avLst/>
              </a:prstGeom>
              <a:blipFill>
                <a:blip r:embed="rId10"/>
                <a:stretch>
                  <a:fillRect l="-238"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71F6F8-1CC4-7604-DA43-25DA1297E33E}"/>
                  </a:ext>
                </a:extLst>
              </p:cNvPr>
              <p:cNvSpPr txBox="1"/>
              <p:nvPr/>
            </p:nvSpPr>
            <p:spPr>
              <a:xfrm>
                <a:off x="834945" y="4343903"/>
                <a:ext cx="2564721" cy="298928"/>
              </a:xfrm>
              <a:prstGeom prst="rect">
                <a:avLst/>
              </a:prstGeom>
              <a:noFill/>
            </p:spPr>
            <p:txBody>
              <a:bodyPr wrap="square" lIns="0" tIns="0" rIns="0" bIns="0" rtlCol="0">
                <a:spAutoFit/>
              </a:bodyPr>
              <a:lstStyle/>
              <a:p>
                <a:r>
                  <a:rPr lang="en-GB" dirty="0"/>
                  <a:t> </a:t>
                </a:r>
                <a14:m>
                  <m:oMath xmlns:m="http://schemas.openxmlformats.org/officeDocument/2006/math">
                    <m:sSub>
                      <m:sSubPr>
                        <m:ctrlPr>
                          <a:rPr lang="en-GB"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𝑛𝑒𝑤</m:t>
                        </m:r>
                      </m:sub>
                    </m:sSub>
                    <m:r>
                      <a:rPr lang="en-US" b="0" i="1" smtClean="0">
                        <a:latin typeface="Cambria Math" panose="02040503050406030204" pitchFamily="18" charset="0"/>
                      </a:rPr>
                      <m:t>=</m:t>
                    </m:r>
                    <m:sSub>
                      <m:sSubPr>
                        <m:ctrlPr>
                          <a:rPr lang="en-GB"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𝑜𝑙𝑑</m:t>
                        </m:r>
                      </m:sub>
                    </m:sSub>
                    <m:r>
                      <a:rPr lang="en-US"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𝑉</m:t>
                        </m:r>
                      </m:e>
                      <m:sub>
                        <m:r>
                          <a:rPr lang="en-US" b="0" i="1" smtClean="0">
                            <a:latin typeface="Cambria Math" panose="02040503050406030204" pitchFamily="18" charset="0"/>
                          </a:rPr>
                          <m:t>𝑦</m:t>
                        </m:r>
                      </m:sub>
                    </m:sSub>
                    <m:r>
                      <a:rPr lang="en-GB"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𝑇</m:t>
                        </m:r>
                      </m:e>
                      <m:sub>
                        <m:r>
                          <a:rPr lang="en-GB" i="1">
                            <a:latin typeface="Cambria Math" panose="02040503050406030204" pitchFamily="18" charset="0"/>
                            <a:ea typeface="Cambria Math" panose="02040503050406030204" pitchFamily="18" charset="0"/>
                          </a:rPr>
                          <m:t>𝑆</m:t>
                        </m:r>
                      </m:sub>
                    </m:sSub>
                  </m:oMath>
                </a14:m>
                <a:endParaRPr lang="en-GB" i="1" dirty="0">
                  <a:latin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CB71F6F8-1CC4-7604-DA43-25DA1297E33E}"/>
                  </a:ext>
                </a:extLst>
              </p:cNvPr>
              <p:cNvSpPr txBox="1">
                <a:spLocks noRot="1" noChangeAspect="1" noMove="1" noResize="1" noEditPoints="1" noAdjustHandles="1" noChangeArrowheads="1" noChangeShapeType="1" noTextEdit="1"/>
              </p:cNvSpPr>
              <p:nvPr/>
            </p:nvSpPr>
            <p:spPr>
              <a:xfrm>
                <a:off x="834945" y="4343903"/>
                <a:ext cx="2564721" cy="298928"/>
              </a:xfrm>
              <a:prstGeom prst="rect">
                <a:avLst/>
              </a:prstGeom>
              <a:blipFill>
                <a:blip r:embed="rId11"/>
                <a:stretch>
                  <a:fillRect l="-1188" b="-20408"/>
                </a:stretch>
              </a:blipFill>
            </p:spPr>
            <p:txBody>
              <a:bodyPr/>
              <a:lstStyle/>
              <a:p>
                <a:r>
                  <a:rPr lang="en-US">
                    <a:noFill/>
                  </a:rPr>
                  <a:t> </a:t>
                </a:r>
              </a:p>
            </p:txBody>
          </p:sp>
        </mc:Fallback>
      </mc:AlternateContent>
    </p:spTree>
    <p:extLst>
      <p:ext uri="{BB962C8B-B14F-4D97-AF65-F5344CB8AC3E}">
        <p14:creationId xmlns:p14="http://schemas.microsoft.com/office/powerpoint/2010/main" val="2793902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6"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b="1" dirty="0"/>
              <a:t>Kinematics Equations</a:t>
            </a:r>
          </a:p>
        </p:txBody>
      </p:sp>
      <p:pic>
        <p:nvPicPr>
          <p:cNvPr id="3" name="Picture 2"/>
          <p:cNvPicPr>
            <a:picLocks noChangeAspect="1"/>
          </p:cNvPicPr>
          <p:nvPr/>
        </p:nvPicPr>
        <p:blipFill>
          <a:blip r:embed="rId3"/>
          <a:stretch>
            <a:fillRect/>
          </a:stretch>
        </p:blipFill>
        <p:spPr>
          <a:xfrm>
            <a:off x="518028" y="1491690"/>
            <a:ext cx="4675275" cy="5067739"/>
          </a:xfrm>
          <a:prstGeom prst="rect">
            <a:avLst/>
          </a:prstGeom>
        </p:spPr>
      </p:pic>
    </p:spTree>
    <p:extLst>
      <p:ext uri="{BB962C8B-B14F-4D97-AF65-F5344CB8AC3E}">
        <p14:creationId xmlns:p14="http://schemas.microsoft.com/office/powerpoint/2010/main" val="2972617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b="1" dirty="0"/>
              <a:t>Proposed paths for training</a:t>
            </a:r>
          </a:p>
        </p:txBody>
      </p:sp>
      <p:pic>
        <p:nvPicPr>
          <p:cNvPr id="8" name="Picture 7"/>
          <p:cNvPicPr>
            <a:picLocks noChangeAspect="1"/>
          </p:cNvPicPr>
          <p:nvPr/>
        </p:nvPicPr>
        <p:blipFill>
          <a:blip r:embed="rId3"/>
          <a:stretch>
            <a:fillRect/>
          </a:stretch>
        </p:blipFill>
        <p:spPr>
          <a:xfrm>
            <a:off x="457200" y="2154978"/>
            <a:ext cx="5981950" cy="1869359"/>
          </a:xfrm>
          <a:prstGeom prst="rect">
            <a:avLst/>
          </a:prstGeom>
        </p:spPr>
      </p:pic>
      <p:sp>
        <p:nvSpPr>
          <p:cNvPr id="9" name="Rectangle 8"/>
          <p:cNvSpPr/>
          <p:nvPr/>
        </p:nvSpPr>
        <p:spPr>
          <a:xfrm>
            <a:off x="357684" y="1474043"/>
            <a:ext cx="8786316" cy="369332"/>
          </a:xfrm>
          <a:prstGeom prst="rect">
            <a:avLst/>
          </a:prstGeom>
        </p:spPr>
        <p:txBody>
          <a:bodyPr wrap="none">
            <a:spAutoFit/>
          </a:bodyPr>
          <a:lstStyle/>
          <a:p>
            <a:r>
              <a:rPr lang="en-US" dirty="0"/>
              <a:t>Using the previous function to calculate the coordinates of the robot and append the in lists</a:t>
            </a:r>
            <a:endParaRPr lang="en-GB" dirty="0"/>
          </a:p>
        </p:txBody>
      </p:sp>
    </p:spTree>
    <p:extLst>
      <p:ext uri="{BB962C8B-B14F-4D97-AF65-F5344CB8AC3E}">
        <p14:creationId xmlns:p14="http://schemas.microsoft.com/office/powerpoint/2010/main" val="1809969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dirty="0"/>
              <a:t>Proposed paths for training</a:t>
            </a:r>
          </a:p>
          <a:p>
            <a:pPr marL="800100" lvl="1" indent="-342900" algn="l">
              <a:buFont typeface="Arial" panose="020B0604020202020204" pitchFamily="34" charset="0"/>
              <a:buChar char="•"/>
            </a:pPr>
            <a:r>
              <a:rPr lang="en-US" b="1" dirty="0"/>
              <a:t>Arc move to left</a:t>
            </a:r>
          </a:p>
        </p:txBody>
      </p:sp>
      <p:pic>
        <p:nvPicPr>
          <p:cNvPr id="3" name="Picture 2"/>
          <p:cNvPicPr>
            <a:picLocks noChangeAspect="1"/>
          </p:cNvPicPr>
          <p:nvPr/>
        </p:nvPicPr>
        <p:blipFill>
          <a:blip r:embed="rId3"/>
          <a:stretch>
            <a:fillRect/>
          </a:stretch>
        </p:blipFill>
        <p:spPr>
          <a:xfrm>
            <a:off x="1924050" y="1919644"/>
            <a:ext cx="5295900" cy="4143375"/>
          </a:xfrm>
          <a:prstGeom prst="rect">
            <a:avLst/>
          </a:prstGeom>
        </p:spPr>
      </p:pic>
    </p:spTree>
    <p:extLst>
      <p:ext uri="{BB962C8B-B14F-4D97-AF65-F5344CB8AC3E}">
        <p14:creationId xmlns:p14="http://schemas.microsoft.com/office/powerpoint/2010/main" val="3494857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dirty="0"/>
              <a:t>Proposed paths for training</a:t>
            </a:r>
          </a:p>
          <a:p>
            <a:pPr marL="800100" lvl="1" indent="-342900" algn="l">
              <a:buFont typeface="Arial" panose="020B0604020202020204" pitchFamily="34" charset="0"/>
              <a:buChar char="•"/>
            </a:pPr>
            <a:r>
              <a:rPr lang="en-US" b="1" dirty="0"/>
              <a:t>Arc move to right</a:t>
            </a:r>
          </a:p>
        </p:txBody>
      </p:sp>
      <p:pic>
        <p:nvPicPr>
          <p:cNvPr id="2" name="Picture 1"/>
          <p:cNvPicPr>
            <a:picLocks noChangeAspect="1"/>
          </p:cNvPicPr>
          <p:nvPr/>
        </p:nvPicPr>
        <p:blipFill>
          <a:blip r:embed="rId3"/>
          <a:stretch>
            <a:fillRect/>
          </a:stretch>
        </p:blipFill>
        <p:spPr>
          <a:xfrm>
            <a:off x="1924050" y="1963651"/>
            <a:ext cx="5295900" cy="4143375"/>
          </a:xfrm>
          <a:prstGeom prst="rect">
            <a:avLst/>
          </a:prstGeom>
        </p:spPr>
      </p:pic>
    </p:spTree>
    <p:extLst>
      <p:ext uri="{BB962C8B-B14F-4D97-AF65-F5344CB8AC3E}">
        <p14:creationId xmlns:p14="http://schemas.microsoft.com/office/powerpoint/2010/main" val="3987140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dirty="0"/>
              <a:t>Proposed paths for training</a:t>
            </a:r>
          </a:p>
          <a:p>
            <a:pPr marL="800100" lvl="1" indent="-342900" algn="l">
              <a:buFont typeface="Arial" panose="020B0604020202020204" pitchFamily="34" charset="0"/>
              <a:buChar char="•"/>
            </a:pPr>
            <a:r>
              <a:rPr lang="en-US" b="1" dirty="0"/>
              <a:t>Front/Back</a:t>
            </a:r>
          </a:p>
        </p:txBody>
      </p:sp>
      <p:pic>
        <p:nvPicPr>
          <p:cNvPr id="2" name="Picture 1"/>
          <p:cNvPicPr>
            <a:picLocks noChangeAspect="1"/>
          </p:cNvPicPr>
          <p:nvPr/>
        </p:nvPicPr>
        <p:blipFill>
          <a:blip r:embed="rId3"/>
          <a:stretch>
            <a:fillRect/>
          </a:stretch>
        </p:blipFill>
        <p:spPr>
          <a:xfrm>
            <a:off x="2028825" y="1992991"/>
            <a:ext cx="5086350" cy="4143375"/>
          </a:xfrm>
          <a:prstGeom prst="rect">
            <a:avLst/>
          </a:prstGeom>
        </p:spPr>
      </p:pic>
    </p:spTree>
    <p:extLst>
      <p:ext uri="{BB962C8B-B14F-4D97-AF65-F5344CB8AC3E}">
        <p14:creationId xmlns:p14="http://schemas.microsoft.com/office/powerpoint/2010/main" val="1510610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dirty="0"/>
              <a:t>Proposed paths for training</a:t>
            </a:r>
          </a:p>
          <a:p>
            <a:pPr marL="800100" lvl="1" indent="-342900" algn="l">
              <a:buFont typeface="Arial" panose="020B0604020202020204" pitchFamily="34" charset="0"/>
              <a:buChar char="•"/>
            </a:pPr>
            <a:r>
              <a:rPr lang="en-US" b="1" dirty="0"/>
              <a:t>Half box left</a:t>
            </a:r>
          </a:p>
        </p:txBody>
      </p:sp>
      <p:pic>
        <p:nvPicPr>
          <p:cNvPr id="2" name="Picture 1"/>
          <p:cNvPicPr>
            <a:picLocks noChangeAspect="1"/>
          </p:cNvPicPr>
          <p:nvPr/>
        </p:nvPicPr>
        <p:blipFill>
          <a:blip r:embed="rId3"/>
          <a:stretch>
            <a:fillRect/>
          </a:stretch>
        </p:blipFill>
        <p:spPr>
          <a:xfrm>
            <a:off x="1933575" y="2037000"/>
            <a:ext cx="5276850" cy="4143375"/>
          </a:xfrm>
          <a:prstGeom prst="rect">
            <a:avLst/>
          </a:prstGeom>
        </p:spPr>
      </p:pic>
    </p:spTree>
    <p:extLst>
      <p:ext uri="{BB962C8B-B14F-4D97-AF65-F5344CB8AC3E}">
        <p14:creationId xmlns:p14="http://schemas.microsoft.com/office/powerpoint/2010/main" val="3009202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dirty="0"/>
              <a:t>Proposed paths for training</a:t>
            </a:r>
          </a:p>
          <a:p>
            <a:pPr marL="800100" lvl="1" indent="-342900" algn="l">
              <a:buFont typeface="Arial" panose="020B0604020202020204" pitchFamily="34" charset="0"/>
              <a:buChar char="•"/>
            </a:pPr>
            <a:r>
              <a:rPr lang="en-US" b="1" dirty="0"/>
              <a:t>Half box right</a:t>
            </a:r>
          </a:p>
        </p:txBody>
      </p:sp>
      <p:pic>
        <p:nvPicPr>
          <p:cNvPr id="2" name="Picture 1"/>
          <p:cNvPicPr>
            <a:picLocks noChangeAspect="1"/>
          </p:cNvPicPr>
          <p:nvPr/>
        </p:nvPicPr>
        <p:blipFill>
          <a:blip r:embed="rId3"/>
          <a:stretch>
            <a:fillRect/>
          </a:stretch>
        </p:blipFill>
        <p:spPr>
          <a:xfrm>
            <a:off x="2015938" y="2037000"/>
            <a:ext cx="5219700" cy="4143375"/>
          </a:xfrm>
          <a:prstGeom prst="rect">
            <a:avLst/>
          </a:prstGeom>
        </p:spPr>
      </p:pic>
    </p:spTree>
    <p:extLst>
      <p:ext uri="{BB962C8B-B14F-4D97-AF65-F5344CB8AC3E}">
        <p14:creationId xmlns:p14="http://schemas.microsoft.com/office/powerpoint/2010/main" val="4052329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dirty="0"/>
              <a:t>Proposed paths for training</a:t>
            </a:r>
          </a:p>
          <a:p>
            <a:pPr marL="800100" lvl="1" indent="-342900" algn="l">
              <a:buFont typeface="Arial" panose="020B0604020202020204" pitchFamily="34" charset="0"/>
              <a:buChar char="•"/>
            </a:pPr>
            <a:r>
              <a:rPr lang="en-US" b="1" dirty="0"/>
              <a:t>Mismatched Tunnel</a:t>
            </a:r>
          </a:p>
        </p:txBody>
      </p:sp>
      <p:pic>
        <p:nvPicPr>
          <p:cNvPr id="2" name="Picture 1"/>
          <p:cNvPicPr>
            <a:picLocks noChangeAspect="1"/>
          </p:cNvPicPr>
          <p:nvPr/>
        </p:nvPicPr>
        <p:blipFill>
          <a:blip r:embed="rId3"/>
          <a:stretch>
            <a:fillRect/>
          </a:stretch>
        </p:blipFill>
        <p:spPr>
          <a:xfrm>
            <a:off x="1966912" y="2041889"/>
            <a:ext cx="5210175" cy="4143375"/>
          </a:xfrm>
          <a:prstGeom prst="rect">
            <a:avLst/>
          </a:prstGeom>
        </p:spPr>
      </p:pic>
    </p:spTree>
    <p:extLst>
      <p:ext uri="{BB962C8B-B14F-4D97-AF65-F5344CB8AC3E}">
        <p14:creationId xmlns:p14="http://schemas.microsoft.com/office/powerpoint/2010/main" val="31206838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dirty="0"/>
              <a:t>Proposed paths for training</a:t>
            </a:r>
          </a:p>
          <a:p>
            <a:pPr marL="800100" lvl="1" indent="-342900" algn="l">
              <a:buFont typeface="Arial" panose="020B0604020202020204" pitchFamily="34" charset="0"/>
              <a:buChar char="•"/>
            </a:pPr>
            <a:r>
              <a:rPr lang="en-US" b="1" dirty="0"/>
              <a:t>Mismatched Tunnel other way</a:t>
            </a:r>
          </a:p>
        </p:txBody>
      </p:sp>
      <p:pic>
        <p:nvPicPr>
          <p:cNvPr id="2" name="Picture 1"/>
          <p:cNvPicPr>
            <a:picLocks noChangeAspect="1"/>
          </p:cNvPicPr>
          <p:nvPr/>
        </p:nvPicPr>
        <p:blipFill>
          <a:blip r:embed="rId3"/>
          <a:stretch>
            <a:fillRect/>
          </a:stretch>
        </p:blipFill>
        <p:spPr>
          <a:xfrm>
            <a:off x="1966912" y="2208144"/>
            <a:ext cx="5210175" cy="4143375"/>
          </a:xfrm>
          <a:prstGeom prst="rect">
            <a:avLst/>
          </a:prstGeom>
        </p:spPr>
      </p:pic>
    </p:spTree>
    <p:extLst>
      <p:ext uri="{BB962C8B-B14F-4D97-AF65-F5344CB8AC3E}">
        <p14:creationId xmlns:p14="http://schemas.microsoft.com/office/powerpoint/2010/main" val="2743069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6" name="Content Placeholder 1"/>
          <p:cNvSpPr txBox="1">
            <a:spLocks/>
          </p:cNvSpPr>
          <p:nvPr/>
        </p:nvSpPr>
        <p:spPr>
          <a:xfrm>
            <a:off x="457200" y="412105"/>
            <a:ext cx="8229600" cy="6189179"/>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Outline</a:t>
            </a:r>
          </a:p>
          <a:p>
            <a:pPr marL="342900" indent="-342900" algn="l">
              <a:buFont typeface="Arial" panose="020B0604020202020204" pitchFamily="34" charset="0"/>
              <a:buChar char="•"/>
            </a:pPr>
            <a:r>
              <a:rPr lang="en-US" b="1" dirty="0"/>
              <a:t>Data Generation</a:t>
            </a:r>
          </a:p>
          <a:p>
            <a:pPr marL="800100" lvl="1" indent="-342900" algn="l">
              <a:buFont typeface="Arial" panose="020B0604020202020204" pitchFamily="34" charset="0"/>
              <a:buChar char="•"/>
            </a:pPr>
            <a:r>
              <a:rPr lang="en-US" dirty="0"/>
              <a:t>Sensor reading</a:t>
            </a:r>
          </a:p>
          <a:p>
            <a:pPr marL="800100" lvl="1" indent="-342900" algn="l">
              <a:buFont typeface="Arial" panose="020B0604020202020204" pitchFamily="34" charset="0"/>
              <a:buChar char="•"/>
            </a:pPr>
            <a:r>
              <a:rPr lang="en-US" dirty="0"/>
              <a:t>Filtering &amp; Disturbance Rejection</a:t>
            </a:r>
          </a:p>
          <a:p>
            <a:pPr marL="800100" lvl="1" indent="-342900" algn="l">
              <a:buFont typeface="Arial" panose="020B0604020202020204" pitchFamily="34" charset="0"/>
              <a:buChar char="•"/>
            </a:pPr>
            <a:r>
              <a:rPr lang="en-US" dirty="0"/>
              <a:t>Creating a Data Frame</a:t>
            </a:r>
          </a:p>
          <a:p>
            <a:pPr marL="800100" lvl="1" indent="-342900" algn="l">
              <a:buFont typeface="Arial" panose="020B0604020202020204" pitchFamily="34" charset="0"/>
              <a:buChar char="•"/>
            </a:pPr>
            <a:r>
              <a:rPr lang="en-US" dirty="0"/>
              <a:t>Normalization</a:t>
            </a:r>
          </a:p>
          <a:p>
            <a:pPr marL="342900" indent="-342900" algn="l">
              <a:buFont typeface="Arial" panose="020B0604020202020204" pitchFamily="34" charset="0"/>
              <a:buChar char="•"/>
            </a:pPr>
            <a:r>
              <a:rPr lang="en-US" b="1" dirty="0"/>
              <a:t>Simulation and Generated paths</a:t>
            </a:r>
          </a:p>
          <a:p>
            <a:pPr marL="800100" lvl="1" indent="-342900" algn="l">
              <a:buFont typeface="Arial" panose="020B0604020202020204" pitchFamily="34" charset="0"/>
              <a:buChar char="•"/>
            </a:pPr>
            <a:r>
              <a:rPr lang="en-US" dirty="0"/>
              <a:t>Kinematics Equations</a:t>
            </a:r>
          </a:p>
          <a:p>
            <a:pPr marL="800100" lvl="1" indent="-342900" algn="l">
              <a:buFont typeface="Arial" panose="020B0604020202020204" pitchFamily="34" charset="0"/>
              <a:buChar char="•"/>
            </a:pPr>
            <a:r>
              <a:rPr lang="en-US" dirty="0"/>
              <a:t>Proposed paths for training</a:t>
            </a:r>
          </a:p>
          <a:p>
            <a:pPr marL="800100" lvl="1" indent="-342900" algn="l">
              <a:buFont typeface="Arial" panose="020B0604020202020204" pitchFamily="34" charset="0"/>
              <a:buChar char="•"/>
            </a:pPr>
            <a:r>
              <a:rPr lang="en-US" dirty="0"/>
              <a:t>Creating a Data Frame</a:t>
            </a:r>
          </a:p>
          <a:p>
            <a:pPr marL="342900" indent="-342900" algn="l">
              <a:buFont typeface="Arial" panose="020B0604020202020204" pitchFamily="34" charset="0"/>
              <a:buChar char="•"/>
            </a:pPr>
            <a:r>
              <a:rPr lang="en-US" b="1" dirty="0"/>
              <a:t>Identification</a:t>
            </a:r>
          </a:p>
          <a:p>
            <a:pPr marL="800100" lvl="1" indent="-342900" algn="l">
              <a:buFont typeface="Arial" panose="020B0604020202020204" pitchFamily="34" charset="0"/>
              <a:buChar char="•"/>
            </a:pPr>
            <a:r>
              <a:rPr lang="en-US" dirty="0" err="1"/>
              <a:t>SysIdentPy</a:t>
            </a:r>
            <a:endParaRPr lang="en-US" dirty="0"/>
          </a:p>
          <a:p>
            <a:pPr marL="800100" lvl="1" indent="-342900" algn="l">
              <a:buFont typeface="Arial" panose="020B0604020202020204" pitchFamily="34" charset="0"/>
              <a:buChar char="•"/>
            </a:pPr>
            <a:r>
              <a:rPr lang="en-US" dirty="0"/>
              <a:t>Preparing Time series</a:t>
            </a:r>
          </a:p>
          <a:p>
            <a:pPr marL="800100" lvl="1" indent="-342900" algn="l">
              <a:buFont typeface="Arial" panose="020B0604020202020204" pitchFamily="34" charset="0"/>
              <a:buChar char="•"/>
            </a:pPr>
            <a:r>
              <a:rPr lang="en-US" dirty="0" err="1"/>
              <a:t>Keras</a:t>
            </a:r>
            <a:r>
              <a:rPr lang="en-US" dirty="0"/>
              <a:t> model (MLP)</a:t>
            </a:r>
          </a:p>
          <a:p>
            <a:pPr marL="800100" lvl="1" indent="-342900" algn="l">
              <a:buFont typeface="Arial" panose="020B0604020202020204" pitchFamily="34" charset="0"/>
              <a:buChar char="•"/>
            </a:pPr>
            <a:r>
              <a:rPr lang="en-US" sz="2100" dirty="0"/>
              <a:t>Evaluation and Testing</a:t>
            </a:r>
          </a:p>
          <a:p>
            <a:pPr marL="800100" lvl="1" indent="-342900" algn="l">
              <a:buFont typeface="Arial" panose="020B0604020202020204" pitchFamily="34" charset="0"/>
              <a:buChar char="•"/>
            </a:pPr>
            <a:r>
              <a:rPr lang="en-US" sz="2100" dirty="0"/>
              <a:t>Saving layer weights and model</a:t>
            </a:r>
          </a:p>
          <a:p>
            <a:pPr marL="342900" indent="-342900" algn="l">
              <a:buFont typeface="Arial" panose="020B0604020202020204" pitchFamily="34" charset="0"/>
              <a:buChar char="•"/>
            </a:pPr>
            <a:r>
              <a:rPr lang="en-US" b="1" dirty="0"/>
              <a:t>Controller</a:t>
            </a:r>
          </a:p>
          <a:p>
            <a:pPr marL="800100" lvl="1" indent="-342900" algn="l">
              <a:buFont typeface="Arial" panose="020B0604020202020204" pitchFamily="34" charset="0"/>
              <a:buChar char="•"/>
            </a:pPr>
            <a:r>
              <a:rPr lang="en-US" dirty="0"/>
              <a:t>Data Manipulation and Preparation</a:t>
            </a:r>
          </a:p>
          <a:p>
            <a:pPr marL="800100" lvl="1" indent="-342900" algn="l">
              <a:buFont typeface="Arial" panose="020B0604020202020204" pitchFamily="34" charset="0"/>
              <a:buChar char="•"/>
            </a:pPr>
            <a:r>
              <a:rPr lang="en-US" dirty="0" err="1"/>
              <a:t>Keras</a:t>
            </a:r>
            <a:r>
              <a:rPr lang="en-US" dirty="0"/>
              <a:t> model (LSTM)</a:t>
            </a:r>
          </a:p>
          <a:p>
            <a:pPr marL="800100" lvl="1" indent="-342900" algn="l">
              <a:buFont typeface="Arial" panose="020B0604020202020204" pitchFamily="34" charset="0"/>
              <a:buChar char="•"/>
            </a:pPr>
            <a:r>
              <a:rPr lang="en-US" dirty="0"/>
              <a:t>Evaluation and Testing </a:t>
            </a:r>
          </a:p>
          <a:p>
            <a:pPr marL="800100" lvl="1" indent="-342900" algn="l">
              <a:buFont typeface="Arial" panose="020B0604020202020204" pitchFamily="34" charset="0"/>
              <a:buChar char="•"/>
            </a:pPr>
            <a:r>
              <a:rPr lang="en-US" dirty="0"/>
              <a:t>Saving layer weights and model</a:t>
            </a:r>
          </a:p>
        </p:txBody>
      </p:sp>
    </p:spTree>
    <p:extLst>
      <p:ext uri="{BB962C8B-B14F-4D97-AF65-F5344CB8AC3E}">
        <p14:creationId xmlns:p14="http://schemas.microsoft.com/office/powerpoint/2010/main" val="22044618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dirty="0"/>
              <a:t>Proposed paths for training</a:t>
            </a:r>
          </a:p>
          <a:p>
            <a:pPr marL="800100" lvl="1" indent="-342900" algn="l">
              <a:buFont typeface="Arial" panose="020B0604020202020204" pitchFamily="34" charset="0"/>
              <a:buChar char="•"/>
            </a:pPr>
            <a:r>
              <a:rPr lang="en-US" b="1" dirty="0"/>
              <a:t>Stuck</a:t>
            </a:r>
          </a:p>
        </p:txBody>
      </p:sp>
      <p:pic>
        <p:nvPicPr>
          <p:cNvPr id="2" name="Picture 1"/>
          <p:cNvPicPr>
            <a:picLocks noChangeAspect="1"/>
          </p:cNvPicPr>
          <p:nvPr/>
        </p:nvPicPr>
        <p:blipFill>
          <a:blip r:embed="rId3"/>
          <a:stretch>
            <a:fillRect/>
          </a:stretch>
        </p:blipFill>
        <p:spPr>
          <a:xfrm>
            <a:off x="1943100" y="2144576"/>
            <a:ext cx="5257800" cy="4143375"/>
          </a:xfrm>
          <a:prstGeom prst="rect">
            <a:avLst/>
          </a:prstGeom>
        </p:spPr>
      </p:pic>
    </p:spTree>
    <p:extLst>
      <p:ext uri="{BB962C8B-B14F-4D97-AF65-F5344CB8AC3E}">
        <p14:creationId xmlns:p14="http://schemas.microsoft.com/office/powerpoint/2010/main" val="40919995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dirty="0"/>
              <a:t>Proposed paths for training</a:t>
            </a:r>
          </a:p>
          <a:p>
            <a:pPr marL="800100" lvl="1" indent="-342900" algn="l">
              <a:buFont typeface="Arial" panose="020B0604020202020204" pitchFamily="34" charset="0"/>
              <a:buChar char="•"/>
            </a:pPr>
            <a:r>
              <a:rPr lang="en-US" b="1" dirty="0"/>
              <a:t>Tunnel</a:t>
            </a:r>
          </a:p>
        </p:txBody>
      </p:sp>
      <p:pic>
        <p:nvPicPr>
          <p:cNvPr id="8" name="Picture 7"/>
          <p:cNvPicPr>
            <a:picLocks noChangeAspect="1"/>
          </p:cNvPicPr>
          <p:nvPr/>
        </p:nvPicPr>
        <p:blipFill>
          <a:blip r:embed="rId3"/>
          <a:stretch>
            <a:fillRect/>
          </a:stretch>
        </p:blipFill>
        <p:spPr>
          <a:xfrm>
            <a:off x="1774553" y="1968542"/>
            <a:ext cx="5086350" cy="4143375"/>
          </a:xfrm>
          <a:prstGeom prst="rect">
            <a:avLst/>
          </a:prstGeom>
        </p:spPr>
      </p:pic>
    </p:spTree>
    <p:extLst>
      <p:ext uri="{BB962C8B-B14F-4D97-AF65-F5344CB8AC3E}">
        <p14:creationId xmlns:p14="http://schemas.microsoft.com/office/powerpoint/2010/main" val="2195879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dirty="0"/>
              <a:t>Proposed paths for training</a:t>
            </a:r>
          </a:p>
          <a:p>
            <a:pPr marL="800100" lvl="1" indent="-342900" algn="l">
              <a:buFont typeface="Arial" panose="020B0604020202020204" pitchFamily="34" charset="0"/>
              <a:buChar char="•"/>
            </a:pPr>
            <a:r>
              <a:rPr lang="en-US" b="1" dirty="0"/>
              <a:t>Turn around right</a:t>
            </a:r>
          </a:p>
        </p:txBody>
      </p:sp>
      <p:pic>
        <p:nvPicPr>
          <p:cNvPr id="2" name="Picture 1"/>
          <p:cNvPicPr>
            <a:picLocks noChangeAspect="1"/>
          </p:cNvPicPr>
          <p:nvPr/>
        </p:nvPicPr>
        <p:blipFill>
          <a:blip r:embed="rId3"/>
          <a:stretch>
            <a:fillRect/>
          </a:stretch>
        </p:blipFill>
        <p:spPr>
          <a:xfrm>
            <a:off x="2028825" y="2105457"/>
            <a:ext cx="5086350" cy="4143375"/>
          </a:xfrm>
          <a:prstGeom prst="rect">
            <a:avLst/>
          </a:prstGeom>
        </p:spPr>
      </p:pic>
    </p:spTree>
    <p:extLst>
      <p:ext uri="{BB962C8B-B14F-4D97-AF65-F5344CB8AC3E}">
        <p14:creationId xmlns:p14="http://schemas.microsoft.com/office/powerpoint/2010/main" val="1878985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dirty="0"/>
              <a:t>Proposed paths for training</a:t>
            </a:r>
          </a:p>
          <a:p>
            <a:pPr marL="800100" lvl="1" indent="-342900" algn="l">
              <a:buFont typeface="Arial" panose="020B0604020202020204" pitchFamily="34" charset="0"/>
              <a:buChar char="•"/>
            </a:pPr>
            <a:r>
              <a:rPr lang="en-US" b="1" dirty="0"/>
              <a:t>Turn around left</a:t>
            </a:r>
          </a:p>
        </p:txBody>
      </p:sp>
      <p:pic>
        <p:nvPicPr>
          <p:cNvPr id="2" name="Picture 1"/>
          <p:cNvPicPr>
            <a:picLocks noChangeAspect="1"/>
          </p:cNvPicPr>
          <p:nvPr/>
        </p:nvPicPr>
        <p:blipFill>
          <a:blip r:embed="rId3"/>
          <a:stretch>
            <a:fillRect/>
          </a:stretch>
        </p:blipFill>
        <p:spPr>
          <a:xfrm>
            <a:off x="2028825" y="2232594"/>
            <a:ext cx="5086350" cy="4143375"/>
          </a:xfrm>
          <a:prstGeom prst="rect">
            <a:avLst/>
          </a:prstGeom>
        </p:spPr>
      </p:pic>
    </p:spTree>
    <p:extLst>
      <p:ext uri="{BB962C8B-B14F-4D97-AF65-F5344CB8AC3E}">
        <p14:creationId xmlns:p14="http://schemas.microsoft.com/office/powerpoint/2010/main" val="6743093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dirty="0"/>
              <a:t>Proposed paths for training</a:t>
            </a:r>
          </a:p>
          <a:p>
            <a:pPr marL="800100" lvl="1" indent="-342900" algn="l">
              <a:buFont typeface="Arial" panose="020B0604020202020204" pitchFamily="34" charset="0"/>
              <a:buChar char="•"/>
            </a:pPr>
            <a:r>
              <a:rPr lang="en-US" b="1"/>
              <a:t>Wide tunnel</a:t>
            </a:r>
            <a:endParaRPr lang="en-US" b="1" dirty="0"/>
          </a:p>
        </p:txBody>
      </p:sp>
      <p:pic>
        <p:nvPicPr>
          <p:cNvPr id="2" name="Picture 1"/>
          <p:cNvPicPr>
            <a:picLocks noChangeAspect="1"/>
          </p:cNvPicPr>
          <p:nvPr/>
        </p:nvPicPr>
        <p:blipFill>
          <a:blip r:embed="rId3"/>
          <a:stretch>
            <a:fillRect/>
          </a:stretch>
        </p:blipFill>
        <p:spPr>
          <a:xfrm>
            <a:off x="2028825" y="2036999"/>
            <a:ext cx="5086350" cy="4143375"/>
          </a:xfrm>
          <a:prstGeom prst="rect">
            <a:avLst/>
          </a:prstGeom>
        </p:spPr>
      </p:pic>
    </p:spTree>
    <p:extLst>
      <p:ext uri="{BB962C8B-B14F-4D97-AF65-F5344CB8AC3E}">
        <p14:creationId xmlns:p14="http://schemas.microsoft.com/office/powerpoint/2010/main" val="1795557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b="1" dirty="0"/>
              <a:t>Creating a Data Frame</a:t>
            </a:r>
          </a:p>
        </p:txBody>
      </p:sp>
      <p:sp>
        <p:nvSpPr>
          <p:cNvPr id="9" name="Rectangle 8"/>
          <p:cNvSpPr/>
          <p:nvPr/>
        </p:nvSpPr>
        <p:spPr>
          <a:xfrm>
            <a:off x="457200" y="1503382"/>
            <a:ext cx="6630726" cy="369332"/>
          </a:xfrm>
          <a:prstGeom prst="rect">
            <a:avLst/>
          </a:prstGeom>
        </p:spPr>
        <p:txBody>
          <a:bodyPr wrap="none">
            <a:spAutoFit/>
          </a:bodyPr>
          <a:lstStyle/>
          <a:p>
            <a:r>
              <a:rPr lang="en-US" dirty="0"/>
              <a:t>Placing the resulting lists in a Data Frame and normalize it for training</a:t>
            </a:r>
            <a:endParaRPr lang="en-GB" dirty="0"/>
          </a:p>
        </p:txBody>
      </p:sp>
      <p:pic>
        <p:nvPicPr>
          <p:cNvPr id="2" name="Picture 1"/>
          <p:cNvPicPr>
            <a:picLocks noChangeAspect="1"/>
          </p:cNvPicPr>
          <p:nvPr/>
        </p:nvPicPr>
        <p:blipFill>
          <a:blip r:embed="rId3"/>
          <a:stretch>
            <a:fillRect/>
          </a:stretch>
        </p:blipFill>
        <p:spPr>
          <a:xfrm>
            <a:off x="457200" y="2104223"/>
            <a:ext cx="5982218" cy="723963"/>
          </a:xfrm>
          <a:prstGeom prst="rect">
            <a:avLst/>
          </a:prstGeom>
        </p:spPr>
      </p:pic>
      <p:pic>
        <p:nvPicPr>
          <p:cNvPr id="3" name="Picture 2"/>
          <p:cNvPicPr>
            <a:picLocks noChangeAspect="1"/>
          </p:cNvPicPr>
          <p:nvPr/>
        </p:nvPicPr>
        <p:blipFill>
          <a:blip r:embed="rId4"/>
          <a:stretch>
            <a:fillRect/>
          </a:stretch>
        </p:blipFill>
        <p:spPr>
          <a:xfrm>
            <a:off x="2296163" y="3483650"/>
            <a:ext cx="3368332" cy="3090178"/>
          </a:xfrm>
          <a:prstGeom prst="rect">
            <a:avLst/>
          </a:prstGeom>
        </p:spPr>
      </p:pic>
      <p:pic>
        <p:nvPicPr>
          <p:cNvPr id="4" name="Picture 3"/>
          <p:cNvPicPr>
            <a:picLocks noChangeAspect="1"/>
          </p:cNvPicPr>
          <p:nvPr/>
        </p:nvPicPr>
        <p:blipFill>
          <a:blip r:embed="rId5"/>
          <a:stretch>
            <a:fillRect/>
          </a:stretch>
        </p:blipFill>
        <p:spPr>
          <a:xfrm>
            <a:off x="457200" y="2857871"/>
            <a:ext cx="4812447" cy="400085"/>
          </a:xfrm>
          <a:prstGeom prst="rect">
            <a:avLst/>
          </a:prstGeom>
        </p:spPr>
      </p:pic>
    </p:spTree>
    <p:extLst>
      <p:ext uri="{BB962C8B-B14F-4D97-AF65-F5344CB8AC3E}">
        <p14:creationId xmlns:p14="http://schemas.microsoft.com/office/powerpoint/2010/main" val="3048761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369183" y="2757870"/>
            <a:ext cx="8229600" cy="7334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400" b="1" dirty="0"/>
              <a:t>System Identification</a:t>
            </a:r>
          </a:p>
        </p:txBody>
      </p:sp>
    </p:spTree>
    <p:extLst>
      <p:ext uri="{BB962C8B-B14F-4D97-AF65-F5344CB8AC3E}">
        <p14:creationId xmlns:p14="http://schemas.microsoft.com/office/powerpoint/2010/main" val="34211903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Identification</a:t>
            </a:r>
          </a:p>
          <a:p>
            <a:pPr marL="800100" lvl="1" indent="-342900" algn="l">
              <a:buFont typeface="Arial" panose="020B0604020202020204" pitchFamily="34" charset="0"/>
              <a:buChar char="•"/>
            </a:pPr>
            <a:r>
              <a:rPr lang="en-US" b="1" dirty="0" err="1"/>
              <a:t>SysIdentPy</a:t>
            </a:r>
            <a:endParaRPr lang="en-US" b="1"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7869" y="1995054"/>
            <a:ext cx="4288262" cy="2494207"/>
          </a:xfrm>
          <a:prstGeom prst="rect">
            <a:avLst/>
          </a:prstGeom>
        </p:spPr>
      </p:pic>
    </p:spTree>
    <p:extLst>
      <p:ext uri="{BB962C8B-B14F-4D97-AF65-F5344CB8AC3E}">
        <p14:creationId xmlns:p14="http://schemas.microsoft.com/office/powerpoint/2010/main" val="21302590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Identification</a:t>
            </a:r>
          </a:p>
          <a:p>
            <a:pPr marL="800100" lvl="1" indent="-342900" algn="l">
              <a:buFont typeface="Arial" panose="020B0604020202020204" pitchFamily="34" charset="0"/>
              <a:buChar char="•"/>
            </a:pPr>
            <a:r>
              <a:rPr lang="en-US" b="1" dirty="0"/>
              <a:t>Preparing Time series</a:t>
            </a:r>
          </a:p>
        </p:txBody>
      </p:sp>
      <p:sp>
        <p:nvSpPr>
          <p:cNvPr id="9" name="Rectangle 8"/>
          <p:cNvSpPr/>
          <p:nvPr/>
        </p:nvSpPr>
        <p:spPr>
          <a:xfrm>
            <a:off x="457200" y="1322458"/>
            <a:ext cx="7468327" cy="1477328"/>
          </a:xfrm>
          <a:prstGeom prst="rect">
            <a:avLst/>
          </a:prstGeom>
        </p:spPr>
        <p:txBody>
          <a:bodyPr wrap="none">
            <a:spAutoFit/>
          </a:bodyPr>
          <a:lstStyle/>
          <a:p>
            <a:r>
              <a:rPr lang="en-GB" dirty="0"/>
              <a:t>The dataset In hand is a time series in nature, so are to prepare it accordingly:</a:t>
            </a:r>
          </a:p>
          <a:p>
            <a:pPr marL="285750" indent="-285750">
              <a:buFont typeface="Arial" panose="020B0604020202020204" pitchFamily="34" charset="0"/>
              <a:buChar char="•"/>
            </a:pPr>
            <a:r>
              <a:rPr lang="en-GB" dirty="0"/>
              <a:t>Inputs: PWM of the virtual wheels and coordinates of the last time step</a:t>
            </a:r>
          </a:p>
          <a:p>
            <a:pPr marL="285750" indent="-285750">
              <a:buFont typeface="Arial" panose="020B0604020202020204" pitchFamily="34" charset="0"/>
              <a:buChar char="•"/>
            </a:pPr>
            <a:r>
              <a:rPr lang="en-GB" dirty="0"/>
              <a:t>output: X-Y position of the current time step</a:t>
            </a:r>
          </a:p>
          <a:p>
            <a:pPr marL="285750" indent="-285750">
              <a:buFont typeface="Arial" panose="020B0604020202020204" pitchFamily="34" charset="0"/>
              <a:buChar char="•"/>
            </a:pPr>
            <a:r>
              <a:rPr lang="en-GB" dirty="0"/>
              <a:t>Input dimension: time series with 4 attributes</a:t>
            </a:r>
          </a:p>
          <a:p>
            <a:pPr marL="285750" indent="-285750">
              <a:buFont typeface="Arial" panose="020B0604020202020204" pitchFamily="34" charset="0"/>
              <a:buChar char="•"/>
            </a:pPr>
            <a:r>
              <a:rPr lang="en-GB" dirty="0"/>
              <a:t>output dimension: time series with 2 attributes</a:t>
            </a:r>
          </a:p>
        </p:txBody>
      </p:sp>
      <p:pic>
        <p:nvPicPr>
          <p:cNvPr id="5" name="Picture 4"/>
          <p:cNvPicPr>
            <a:picLocks noChangeAspect="1"/>
          </p:cNvPicPr>
          <p:nvPr/>
        </p:nvPicPr>
        <p:blipFill>
          <a:blip r:embed="rId3"/>
          <a:stretch>
            <a:fillRect/>
          </a:stretch>
        </p:blipFill>
        <p:spPr>
          <a:xfrm>
            <a:off x="457200" y="2838063"/>
            <a:ext cx="6069116" cy="3660534"/>
          </a:xfrm>
          <a:prstGeom prst="rect">
            <a:avLst/>
          </a:prstGeom>
        </p:spPr>
      </p:pic>
    </p:spTree>
    <p:extLst>
      <p:ext uri="{BB962C8B-B14F-4D97-AF65-F5344CB8AC3E}">
        <p14:creationId xmlns:p14="http://schemas.microsoft.com/office/powerpoint/2010/main" val="31048540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Identification</a:t>
            </a:r>
          </a:p>
          <a:p>
            <a:pPr marL="800100" lvl="1" indent="-342900" algn="l">
              <a:buFont typeface="Arial" panose="020B0604020202020204" pitchFamily="34" charset="0"/>
              <a:buChar char="•"/>
            </a:pPr>
            <a:r>
              <a:rPr lang="en-US" b="1" dirty="0"/>
              <a:t>Preparing Time series</a:t>
            </a:r>
          </a:p>
        </p:txBody>
      </p:sp>
      <p:pic>
        <p:nvPicPr>
          <p:cNvPr id="6" name="Picture 5"/>
          <p:cNvPicPr>
            <a:picLocks noChangeAspect="1"/>
          </p:cNvPicPr>
          <p:nvPr/>
        </p:nvPicPr>
        <p:blipFill>
          <a:blip r:embed="rId3"/>
          <a:stretch>
            <a:fillRect/>
          </a:stretch>
        </p:blipFill>
        <p:spPr>
          <a:xfrm>
            <a:off x="457200" y="1310478"/>
            <a:ext cx="5700040" cy="5422835"/>
          </a:xfrm>
          <a:prstGeom prst="rect">
            <a:avLst/>
          </a:prstGeom>
        </p:spPr>
      </p:pic>
    </p:spTree>
    <p:extLst>
      <p:ext uri="{BB962C8B-B14F-4D97-AF65-F5344CB8AC3E}">
        <p14:creationId xmlns:p14="http://schemas.microsoft.com/office/powerpoint/2010/main" val="3067744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369183" y="2757870"/>
            <a:ext cx="8229600" cy="7334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400" b="1" dirty="0" smtClean="0"/>
              <a:t>Data Generation</a:t>
            </a:r>
            <a:endParaRPr lang="en-US" sz="4400" b="1" dirty="0"/>
          </a:p>
        </p:txBody>
      </p:sp>
    </p:spTree>
    <p:extLst>
      <p:ext uri="{BB962C8B-B14F-4D97-AF65-F5344CB8AC3E}">
        <p14:creationId xmlns:p14="http://schemas.microsoft.com/office/powerpoint/2010/main" val="10573763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Identification</a:t>
            </a:r>
          </a:p>
          <a:p>
            <a:pPr marL="800100" lvl="1" indent="-342900" algn="l">
              <a:buFont typeface="Arial" panose="020B0604020202020204" pitchFamily="34" charset="0"/>
              <a:buChar char="•"/>
            </a:pPr>
            <a:r>
              <a:rPr lang="en-US" b="1" dirty="0" err="1"/>
              <a:t>Keras</a:t>
            </a:r>
            <a:r>
              <a:rPr lang="en-US" b="1" dirty="0"/>
              <a:t> model (MLP)</a:t>
            </a:r>
          </a:p>
        </p:txBody>
      </p:sp>
      <p:sp>
        <p:nvSpPr>
          <p:cNvPr id="5" name="Rectangle 4"/>
          <p:cNvSpPr/>
          <p:nvPr/>
        </p:nvSpPr>
        <p:spPr>
          <a:xfrm>
            <a:off x="281167" y="1209992"/>
            <a:ext cx="8934818" cy="2169825"/>
          </a:xfrm>
          <a:prstGeom prst="rect">
            <a:avLst/>
          </a:prstGeom>
        </p:spPr>
        <p:txBody>
          <a:bodyPr wrap="none">
            <a:spAutoFit/>
          </a:bodyPr>
          <a:lstStyle/>
          <a:p>
            <a:pPr>
              <a:lnSpc>
                <a:spcPct val="150000"/>
              </a:lnSpc>
            </a:pPr>
            <a:r>
              <a:rPr lang="en-GB" dirty="0"/>
              <a:t>Keeping universal approximation theorem in mind, a 3 layer MLP (1 hidden Layer) is sufficient</a:t>
            </a:r>
          </a:p>
          <a:p>
            <a:pPr>
              <a:lnSpc>
                <a:spcPct val="150000"/>
              </a:lnSpc>
            </a:pPr>
            <a:r>
              <a:rPr lang="en-GB" dirty="0"/>
              <a:t>for approximation of any function. using tanh as activation because input data is signed.</a:t>
            </a:r>
          </a:p>
          <a:p>
            <a:pPr>
              <a:lnSpc>
                <a:spcPct val="150000"/>
              </a:lnSpc>
            </a:pPr>
            <a:r>
              <a:rPr lang="en-GB" dirty="0"/>
              <a:t>In tests, not using dropouts, caused the validation loss to be less than training loss!</a:t>
            </a:r>
          </a:p>
          <a:p>
            <a:pPr>
              <a:lnSpc>
                <a:spcPct val="150000"/>
              </a:lnSpc>
            </a:pPr>
            <a:r>
              <a:rPr lang="en-GB" dirty="0"/>
              <a:t>One cause of this could be the huge dimension reduction from the input to the </a:t>
            </a:r>
            <a:r>
              <a:rPr lang="en-GB"/>
              <a:t>hidden layer.</a:t>
            </a:r>
            <a:endParaRPr lang="en-GB" dirty="0"/>
          </a:p>
          <a:p>
            <a:pPr>
              <a:lnSpc>
                <a:spcPct val="150000"/>
              </a:lnSpc>
            </a:pPr>
            <a:r>
              <a:rPr lang="en-US" dirty="0"/>
              <a:t>Using dropout helps to generalize the model more than before.</a:t>
            </a:r>
            <a:endParaRPr lang="en-GB" dirty="0"/>
          </a:p>
        </p:txBody>
      </p:sp>
      <p:pic>
        <p:nvPicPr>
          <p:cNvPr id="4" name="Picture 3"/>
          <p:cNvPicPr>
            <a:picLocks noChangeAspect="1"/>
          </p:cNvPicPr>
          <p:nvPr/>
        </p:nvPicPr>
        <p:blipFill>
          <a:blip r:embed="rId3"/>
          <a:stretch>
            <a:fillRect/>
          </a:stretch>
        </p:blipFill>
        <p:spPr>
          <a:xfrm>
            <a:off x="281167" y="3428996"/>
            <a:ext cx="3781661" cy="1299946"/>
          </a:xfrm>
          <a:prstGeom prst="rect">
            <a:avLst/>
          </a:prstGeom>
        </p:spPr>
      </p:pic>
      <p:pic>
        <p:nvPicPr>
          <p:cNvPr id="8" name="Picture 7"/>
          <p:cNvPicPr>
            <a:picLocks noChangeAspect="1"/>
          </p:cNvPicPr>
          <p:nvPr/>
        </p:nvPicPr>
        <p:blipFill>
          <a:blip r:embed="rId4"/>
          <a:stretch>
            <a:fillRect/>
          </a:stretch>
        </p:blipFill>
        <p:spPr>
          <a:xfrm>
            <a:off x="4062828" y="4231308"/>
            <a:ext cx="3379508" cy="2364593"/>
          </a:xfrm>
          <a:prstGeom prst="rect">
            <a:avLst/>
          </a:prstGeom>
        </p:spPr>
      </p:pic>
    </p:spTree>
    <p:extLst>
      <p:ext uri="{BB962C8B-B14F-4D97-AF65-F5344CB8AC3E}">
        <p14:creationId xmlns:p14="http://schemas.microsoft.com/office/powerpoint/2010/main" val="31904647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Identification</a:t>
            </a:r>
          </a:p>
          <a:p>
            <a:pPr marL="800100" lvl="1" indent="-342900" algn="l">
              <a:buFont typeface="Arial" panose="020B0604020202020204" pitchFamily="34" charset="0"/>
              <a:buChar char="•"/>
            </a:pPr>
            <a:r>
              <a:rPr lang="en-US" b="1" dirty="0" err="1"/>
              <a:t>Keras</a:t>
            </a:r>
            <a:r>
              <a:rPr lang="en-US" b="1" dirty="0"/>
              <a:t> model (MLP)</a:t>
            </a:r>
          </a:p>
        </p:txBody>
      </p:sp>
      <p:pic>
        <p:nvPicPr>
          <p:cNvPr id="2" name="Picture 1"/>
          <p:cNvPicPr>
            <a:picLocks noChangeAspect="1"/>
          </p:cNvPicPr>
          <p:nvPr/>
        </p:nvPicPr>
        <p:blipFill>
          <a:blip r:embed="rId3"/>
          <a:stretch>
            <a:fillRect/>
          </a:stretch>
        </p:blipFill>
        <p:spPr>
          <a:xfrm>
            <a:off x="457200" y="1324596"/>
            <a:ext cx="8151826" cy="419117"/>
          </a:xfrm>
          <a:prstGeom prst="rect">
            <a:avLst/>
          </a:prstGeom>
        </p:spPr>
      </p:pic>
      <p:pic>
        <p:nvPicPr>
          <p:cNvPr id="8" name="Picture 7"/>
          <p:cNvPicPr>
            <a:picLocks noChangeAspect="1"/>
          </p:cNvPicPr>
          <p:nvPr/>
        </p:nvPicPr>
        <p:blipFill>
          <a:blip r:embed="rId4"/>
          <a:stretch>
            <a:fillRect/>
          </a:stretch>
        </p:blipFill>
        <p:spPr>
          <a:xfrm>
            <a:off x="103604" y="1844015"/>
            <a:ext cx="8859018" cy="361981"/>
          </a:xfrm>
          <a:prstGeom prst="rect">
            <a:avLst/>
          </a:prstGeom>
        </p:spPr>
      </p:pic>
      <p:pic>
        <p:nvPicPr>
          <p:cNvPr id="11" name="Picture 10"/>
          <p:cNvPicPr>
            <a:picLocks noChangeAspect="1"/>
          </p:cNvPicPr>
          <p:nvPr/>
        </p:nvPicPr>
        <p:blipFill>
          <a:blip r:embed="rId5"/>
          <a:stretch>
            <a:fillRect/>
          </a:stretch>
        </p:blipFill>
        <p:spPr>
          <a:xfrm>
            <a:off x="3872074" y="2306298"/>
            <a:ext cx="3615568" cy="2901381"/>
          </a:xfrm>
          <a:prstGeom prst="rect">
            <a:avLst/>
          </a:prstGeom>
        </p:spPr>
      </p:pic>
      <p:pic>
        <p:nvPicPr>
          <p:cNvPr id="12" name="Picture 11"/>
          <p:cNvPicPr>
            <a:picLocks noChangeAspect="1"/>
          </p:cNvPicPr>
          <p:nvPr/>
        </p:nvPicPr>
        <p:blipFill>
          <a:blip r:embed="rId6"/>
          <a:stretch>
            <a:fillRect/>
          </a:stretch>
        </p:blipFill>
        <p:spPr>
          <a:xfrm>
            <a:off x="164787" y="3756988"/>
            <a:ext cx="3707287" cy="2974983"/>
          </a:xfrm>
          <a:prstGeom prst="rect">
            <a:avLst/>
          </a:prstGeom>
        </p:spPr>
      </p:pic>
    </p:spTree>
    <p:extLst>
      <p:ext uri="{BB962C8B-B14F-4D97-AF65-F5344CB8AC3E}">
        <p14:creationId xmlns:p14="http://schemas.microsoft.com/office/powerpoint/2010/main" val="16259339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Identification</a:t>
            </a:r>
          </a:p>
          <a:p>
            <a:pPr marL="800100" lvl="1" indent="-342900" algn="l">
              <a:buFont typeface="Arial" panose="020B0604020202020204" pitchFamily="34" charset="0"/>
              <a:buChar char="•"/>
            </a:pPr>
            <a:r>
              <a:rPr lang="en-US" b="1" dirty="0" err="1"/>
              <a:t>Keras</a:t>
            </a:r>
            <a:r>
              <a:rPr lang="en-US" b="1" dirty="0"/>
              <a:t> model</a:t>
            </a:r>
            <a:r>
              <a:rPr lang="fa-IR" b="1" dirty="0"/>
              <a:t> </a:t>
            </a:r>
            <a:r>
              <a:rPr lang="en-US" b="1" dirty="0"/>
              <a:t>(without dropout)</a:t>
            </a:r>
          </a:p>
        </p:txBody>
      </p:sp>
      <p:pic>
        <p:nvPicPr>
          <p:cNvPr id="5" name="Picture 4"/>
          <p:cNvPicPr>
            <a:picLocks noChangeAspect="1"/>
          </p:cNvPicPr>
          <p:nvPr/>
        </p:nvPicPr>
        <p:blipFill>
          <a:blip r:embed="rId3"/>
          <a:stretch>
            <a:fillRect/>
          </a:stretch>
        </p:blipFill>
        <p:spPr>
          <a:xfrm>
            <a:off x="298154" y="3528698"/>
            <a:ext cx="3970678" cy="3142015"/>
          </a:xfrm>
          <a:prstGeom prst="rect">
            <a:avLst/>
          </a:prstGeom>
        </p:spPr>
      </p:pic>
      <p:pic>
        <p:nvPicPr>
          <p:cNvPr id="10" name="Picture 9"/>
          <p:cNvPicPr>
            <a:picLocks noChangeAspect="1"/>
          </p:cNvPicPr>
          <p:nvPr/>
        </p:nvPicPr>
        <p:blipFill>
          <a:blip r:embed="rId4"/>
          <a:stretch>
            <a:fillRect/>
          </a:stretch>
        </p:blipFill>
        <p:spPr>
          <a:xfrm>
            <a:off x="4351957" y="1344102"/>
            <a:ext cx="3921652" cy="3097833"/>
          </a:xfrm>
          <a:prstGeom prst="rect">
            <a:avLst/>
          </a:prstGeom>
        </p:spPr>
      </p:pic>
    </p:spTree>
    <p:extLst>
      <p:ext uri="{BB962C8B-B14F-4D97-AF65-F5344CB8AC3E}">
        <p14:creationId xmlns:p14="http://schemas.microsoft.com/office/powerpoint/2010/main" val="12396628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Identification</a:t>
            </a:r>
          </a:p>
          <a:p>
            <a:pPr marL="800100" lvl="1" indent="-342900" algn="l">
              <a:buFont typeface="Arial" panose="020B0604020202020204" pitchFamily="34" charset="0"/>
              <a:buChar char="•"/>
            </a:pPr>
            <a:r>
              <a:rPr lang="en-US" b="1" dirty="0"/>
              <a:t>Evaluation and testing</a:t>
            </a:r>
          </a:p>
        </p:txBody>
      </p:sp>
      <p:sp>
        <p:nvSpPr>
          <p:cNvPr id="5" name="Rectangle 4"/>
          <p:cNvSpPr/>
          <p:nvPr/>
        </p:nvSpPr>
        <p:spPr>
          <a:xfrm>
            <a:off x="320286" y="1298009"/>
            <a:ext cx="5897577" cy="507831"/>
          </a:xfrm>
          <a:prstGeom prst="rect">
            <a:avLst/>
          </a:prstGeom>
        </p:spPr>
        <p:txBody>
          <a:bodyPr wrap="none">
            <a:spAutoFit/>
          </a:bodyPr>
          <a:lstStyle/>
          <a:p>
            <a:pPr>
              <a:lnSpc>
                <a:spcPct val="150000"/>
              </a:lnSpc>
            </a:pPr>
            <a:r>
              <a:rPr lang="en-GB" dirty="0"/>
              <a:t>Creating a random test path and pre-process it the same way</a:t>
            </a:r>
          </a:p>
        </p:txBody>
      </p:sp>
      <p:pic>
        <p:nvPicPr>
          <p:cNvPr id="2" name="Picture 1"/>
          <p:cNvPicPr>
            <a:picLocks noChangeAspect="1"/>
          </p:cNvPicPr>
          <p:nvPr/>
        </p:nvPicPr>
        <p:blipFill>
          <a:blip r:embed="rId3"/>
          <a:stretch>
            <a:fillRect/>
          </a:stretch>
        </p:blipFill>
        <p:spPr>
          <a:xfrm>
            <a:off x="224915" y="1934442"/>
            <a:ext cx="8694169" cy="2217776"/>
          </a:xfrm>
          <a:prstGeom prst="rect">
            <a:avLst/>
          </a:prstGeom>
        </p:spPr>
      </p:pic>
    </p:spTree>
    <p:extLst>
      <p:ext uri="{BB962C8B-B14F-4D97-AF65-F5344CB8AC3E}">
        <p14:creationId xmlns:p14="http://schemas.microsoft.com/office/powerpoint/2010/main" val="14387526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Identification</a:t>
            </a:r>
          </a:p>
          <a:p>
            <a:pPr marL="800100" lvl="1" indent="-342900" algn="l">
              <a:buFont typeface="Arial" panose="020B0604020202020204" pitchFamily="34" charset="0"/>
              <a:buChar char="•"/>
            </a:pPr>
            <a:r>
              <a:rPr lang="en-US" b="1" dirty="0"/>
              <a:t>Evaluation and testing</a:t>
            </a:r>
          </a:p>
        </p:txBody>
      </p:sp>
      <p:pic>
        <p:nvPicPr>
          <p:cNvPr id="6" name="Picture 5"/>
          <p:cNvPicPr>
            <a:picLocks noChangeAspect="1"/>
          </p:cNvPicPr>
          <p:nvPr/>
        </p:nvPicPr>
        <p:blipFill>
          <a:blip r:embed="rId3"/>
          <a:stretch>
            <a:fillRect/>
          </a:stretch>
        </p:blipFill>
        <p:spPr>
          <a:xfrm>
            <a:off x="457200" y="1415453"/>
            <a:ext cx="6618544" cy="1474598"/>
          </a:xfrm>
          <a:prstGeom prst="rect">
            <a:avLst/>
          </a:prstGeom>
        </p:spPr>
      </p:pic>
      <p:pic>
        <p:nvPicPr>
          <p:cNvPr id="2" name="Picture 1"/>
          <p:cNvPicPr>
            <a:picLocks noChangeAspect="1"/>
          </p:cNvPicPr>
          <p:nvPr/>
        </p:nvPicPr>
        <p:blipFill>
          <a:blip r:embed="rId4"/>
          <a:stretch>
            <a:fillRect/>
          </a:stretch>
        </p:blipFill>
        <p:spPr>
          <a:xfrm>
            <a:off x="361680" y="3320201"/>
            <a:ext cx="3458141" cy="2554941"/>
          </a:xfrm>
          <a:prstGeom prst="rect">
            <a:avLst/>
          </a:prstGeom>
        </p:spPr>
      </p:pic>
      <p:pic>
        <p:nvPicPr>
          <p:cNvPr id="3" name="Picture 2"/>
          <p:cNvPicPr>
            <a:picLocks noChangeAspect="1"/>
          </p:cNvPicPr>
          <p:nvPr/>
        </p:nvPicPr>
        <p:blipFill>
          <a:blip r:embed="rId5"/>
          <a:stretch>
            <a:fillRect/>
          </a:stretch>
        </p:blipFill>
        <p:spPr>
          <a:xfrm>
            <a:off x="3819821" y="3334226"/>
            <a:ext cx="3420172" cy="2526889"/>
          </a:xfrm>
          <a:prstGeom prst="rect">
            <a:avLst/>
          </a:prstGeom>
        </p:spPr>
      </p:pic>
    </p:spTree>
    <p:extLst>
      <p:ext uri="{BB962C8B-B14F-4D97-AF65-F5344CB8AC3E}">
        <p14:creationId xmlns:p14="http://schemas.microsoft.com/office/powerpoint/2010/main" val="13781522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Identification</a:t>
            </a:r>
          </a:p>
          <a:p>
            <a:pPr marL="800100" lvl="1" indent="-342900" algn="l">
              <a:buFont typeface="Arial" panose="020B0604020202020204" pitchFamily="34" charset="0"/>
              <a:buChar char="•"/>
            </a:pPr>
            <a:r>
              <a:rPr lang="en-US" b="1" dirty="0"/>
              <a:t>Saving layer weights and model</a:t>
            </a:r>
          </a:p>
        </p:txBody>
      </p:sp>
      <p:pic>
        <p:nvPicPr>
          <p:cNvPr id="3" name="Picture 2"/>
          <p:cNvPicPr>
            <a:picLocks noChangeAspect="1"/>
          </p:cNvPicPr>
          <p:nvPr/>
        </p:nvPicPr>
        <p:blipFill>
          <a:blip r:embed="rId3"/>
          <a:stretch>
            <a:fillRect/>
          </a:stretch>
        </p:blipFill>
        <p:spPr>
          <a:xfrm>
            <a:off x="1402712" y="2386241"/>
            <a:ext cx="6338576" cy="1952281"/>
          </a:xfrm>
          <a:prstGeom prst="rect">
            <a:avLst/>
          </a:prstGeom>
        </p:spPr>
      </p:pic>
    </p:spTree>
    <p:extLst>
      <p:ext uri="{BB962C8B-B14F-4D97-AF65-F5344CB8AC3E}">
        <p14:creationId xmlns:p14="http://schemas.microsoft.com/office/powerpoint/2010/main" val="29015430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369183" y="2757870"/>
            <a:ext cx="8229600" cy="7334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400" b="1" dirty="0"/>
              <a:t>Controller</a:t>
            </a:r>
          </a:p>
        </p:txBody>
      </p:sp>
    </p:spTree>
    <p:extLst>
      <p:ext uri="{BB962C8B-B14F-4D97-AF65-F5344CB8AC3E}">
        <p14:creationId xmlns:p14="http://schemas.microsoft.com/office/powerpoint/2010/main" val="15081738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Controller</a:t>
            </a:r>
          </a:p>
          <a:p>
            <a:pPr marL="800100" lvl="1" indent="-342900" algn="l">
              <a:buFont typeface="Arial" panose="020B0604020202020204" pitchFamily="34" charset="0"/>
              <a:buChar char="•"/>
            </a:pPr>
            <a:r>
              <a:rPr lang="en-US" b="1" dirty="0"/>
              <a:t>Data Manipulation and Preparation</a:t>
            </a:r>
          </a:p>
        </p:txBody>
      </p:sp>
      <p:sp>
        <p:nvSpPr>
          <p:cNvPr id="5" name="Rectangle 4"/>
          <p:cNvSpPr/>
          <p:nvPr/>
        </p:nvSpPr>
        <p:spPr>
          <a:xfrm>
            <a:off x="276278" y="1283339"/>
            <a:ext cx="8774816" cy="646331"/>
          </a:xfrm>
          <a:prstGeom prst="rect">
            <a:avLst/>
          </a:prstGeom>
        </p:spPr>
        <p:txBody>
          <a:bodyPr wrap="square">
            <a:spAutoFit/>
          </a:bodyPr>
          <a:lstStyle/>
          <a:p>
            <a:r>
              <a:rPr lang="en-GB" dirty="0"/>
              <a:t>Each row in the created dataset for controller contains PWM of the virtual wheels and sensor readings of the same time step. So we need to shift the sensor values one row up.</a:t>
            </a:r>
          </a:p>
        </p:txBody>
      </p:sp>
      <p:pic>
        <p:nvPicPr>
          <p:cNvPr id="2" name="Picture 1"/>
          <p:cNvPicPr>
            <a:picLocks noChangeAspect="1"/>
          </p:cNvPicPr>
          <p:nvPr/>
        </p:nvPicPr>
        <p:blipFill>
          <a:blip r:embed="rId3"/>
          <a:stretch>
            <a:fillRect/>
          </a:stretch>
        </p:blipFill>
        <p:spPr>
          <a:xfrm>
            <a:off x="276278" y="1929670"/>
            <a:ext cx="5591529" cy="2034892"/>
          </a:xfrm>
          <a:prstGeom prst="rect">
            <a:avLst/>
          </a:prstGeom>
        </p:spPr>
      </p:pic>
      <p:pic>
        <p:nvPicPr>
          <p:cNvPr id="3" name="Picture 2"/>
          <p:cNvPicPr>
            <a:picLocks noChangeAspect="1"/>
          </p:cNvPicPr>
          <p:nvPr/>
        </p:nvPicPr>
        <p:blipFill>
          <a:blip r:embed="rId4"/>
          <a:stretch>
            <a:fillRect/>
          </a:stretch>
        </p:blipFill>
        <p:spPr>
          <a:xfrm>
            <a:off x="4215204" y="4043898"/>
            <a:ext cx="2916134" cy="2728429"/>
          </a:xfrm>
          <a:prstGeom prst="rect">
            <a:avLst/>
          </a:prstGeom>
        </p:spPr>
      </p:pic>
    </p:spTree>
    <p:extLst>
      <p:ext uri="{BB962C8B-B14F-4D97-AF65-F5344CB8AC3E}">
        <p14:creationId xmlns:p14="http://schemas.microsoft.com/office/powerpoint/2010/main" val="272027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Controller</a:t>
            </a:r>
          </a:p>
          <a:p>
            <a:pPr marL="800100" lvl="1" indent="-342900" algn="l">
              <a:buFont typeface="Arial" panose="020B0604020202020204" pitchFamily="34" charset="0"/>
              <a:buChar char="•"/>
            </a:pPr>
            <a:r>
              <a:rPr lang="en-US" b="1" dirty="0"/>
              <a:t>Data Manipulation and </a:t>
            </a:r>
            <a:r>
              <a:rPr lang="en-US" b="1" dirty="0" smtClean="0"/>
              <a:t>Preparation (without normalization)</a:t>
            </a:r>
            <a:endParaRPr lang="en-US" b="1" dirty="0"/>
          </a:p>
        </p:txBody>
      </p:sp>
      <p:pic>
        <p:nvPicPr>
          <p:cNvPr id="4" name="Picture 3"/>
          <p:cNvPicPr>
            <a:picLocks noChangeAspect="1"/>
          </p:cNvPicPr>
          <p:nvPr/>
        </p:nvPicPr>
        <p:blipFill>
          <a:blip r:embed="rId3"/>
          <a:stretch>
            <a:fillRect/>
          </a:stretch>
        </p:blipFill>
        <p:spPr>
          <a:xfrm>
            <a:off x="365276" y="1706134"/>
            <a:ext cx="6058425" cy="1863251"/>
          </a:xfrm>
          <a:prstGeom prst="rect">
            <a:avLst/>
          </a:prstGeom>
        </p:spPr>
      </p:pic>
      <p:pic>
        <p:nvPicPr>
          <p:cNvPr id="6" name="Picture 5"/>
          <p:cNvPicPr>
            <a:picLocks noChangeAspect="1"/>
          </p:cNvPicPr>
          <p:nvPr/>
        </p:nvPicPr>
        <p:blipFill>
          <a:blip r:embed="rId4"/>
          <a:stretch>
            <a:fillRect/>
          </a:stretch>
        </p:blipFill>
        <p:spPr>
          <a:xfrm>
            <a:off x="4581272" y="3961590"/>
            <a:ext cx="2694810" cy="2769855"/>
          </a:xfrm>
          <a:prstGeom prst="rect">
            <a:avLst/>
          </a:prstGeom>
        </p:spPr>
      </p:pic>
    </p:spTree>
    <p:extLst>
      <p:ext uri="{BB962C8B-B14F-4D97-AF65-F5344CB8AC3E}">
        <p14:creationId xmlns:p14="http://schemas.microsoft.com/office/powerpoint/2010/main" val="1801769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Controller</a:t>
            </a:r>
          </a:p>
          <a:p>
            <a:pPr marL="800100" lvl="1" indent="-342900" algn="l">
              <a:buFont typeface="Arial" panose="020B0604020202020204" pitchFamily="34" charset="0"/>
              <a:buChar char="•"/>
            </a:pPr>
            <a:r>
              <a:rPr lang="en-US" b="1" dirty="0"/>
              <a:t>Data Manipulation and Preparation</a:t>
            </a:r>
          </a:p>
          <a:p>
            <a:pPr marL="800100" lvl="1" indent="-342900" algn="l">
              <a:buFont typeface="Arial" panose="020B0604020202020204" pitchFamily="34" charset="0"/>
              <a:buChar char="•"/>
            </a:pPr>
            <a:endParaRPr lang="en-US" b="1" dirty="0"/>
          </a:p>
        </p:txBody>
      </p:sp>
      <p:sp>
        <p:nvSpPr>
          <p:cNvPr id="5" name="Rectangle 4"/>
          <p:cNvSpPr/>
          <p:nvPr/>
        </p:nvSpPr>
        <p:spPr>
          <a:xfrm>
            <a:off x="266498" y="1395806"/>
            <a:ext cx="8799265" cy="1200329"/>
          </a:xfrm>
          <a:prstGeom prst="rect">
            <a:avLst/>
          </a:prstGeom>
        </p:spPr>
        <p:txBody>
          <a:bodyPr wrap="square">
            <a:spAutoFit/>
          </a:bodyPr>
          <a:lstStyle/>
          <a:p>
            <a:r>
              <a:rPr lang="en-GB" dirty="0"/>
              <a:t>As before we need to create time series from the data. For LSTM model we create time series of 4 inputs (sensor reading of the previous time step and PWM values of the current time step) in each time step.</a:t>
            </a:r>
          </a:p>
          <a:p>
            <a:r>
              <a:rPr lang="en-US" dirty="0"/>
              <a:t>Concatenating to PWM values of the next time step in list, prepares the output for training.</a:t>
            </a:r>
            <a:endParaRPr lang="en-GB" dirty="0"/>
          </a:p>
        </p:txBody>
      </p:sp>
      <p:pic>
        <p:nvPicPr>
          <p:cNvPr id="2" name="Picture 1"/>
          <p:cNvPicPr>
            <a:picLocks noChangeAspect="1"/>
          </p:cNvPicPr>
          <p:nvPr/>
        </p:nvPicPr>
        <p:blipFill>
          <a:blip r:embed="rId3"/>
          <a:stretch>
            <a:fillRect/>
          </a:stretch>
        </p:blipFill>
        <p:spPr>
          <a:xfrm>
            <a:off x="339625" y="2596135"/>
            <a:ext cx="8255920" cy="1637396"/>
          </a:xfrm>
          <a:prstGeom prst="rect">
            <a:avLst/>
          </a:prstGeom>
        </p:spPr>
      </p:pic>
      <p:pic>
        <p:nvPicPr>
          <p:cNvPr id="3" name="Picture 2"/>
          <p:cNvPicPr>
            <a:picLocks noChangeAspect="1"/>
          </p:cNvPicPr>
          <p:nvPr/>
        </p:nvPicPr>
        <p:blipFill>
          <a:blip r:embed="rId4"/>
          <a:stretch>
            <a:fillRect/>
          </a:stretch>
        </p:blipFill>
        <p:spPr>
          <a:xfrm>
            <a:off x="665140" y="4275373"/>
            <a:ext cx="6478916" cy="2521291"/>
          </a:xfrm>
          <a:prstGeom prst="rect">
            <a:avLst/>
          </a:prstGeom>
        </p:spPr>
      </p:pic>
    </p:spTree>
    <p:extLst>
      <p:ext uri="{BB962C8B-B14F-4D97-AF65-F5344CB8AC3E}">
        <p14:creationId xmlns:p14="http://schemas.microsoft.com/office/powerpoint/2010/main" val="4032485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6"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Data Generation</a:t>
            </a:r>
          </a:p>
          <a:p>
            <a:pPr marL="800100" lvl="1" indent="-342900" algn="l">
              <a:buFont typeface="Arial" panose="020B0604020202020204" pitchFamily="34" charset="0"/>
              <a:buChar char="•"/>
            </a:pPr>
            <a:r>
              <a:rPr lang="en-US" b="1" dirty="0"/>
              <a:t>Sensor reading</a:t>
            </a:r>
          </a:p>
        </p:txBody>
      </p:sp>
      <p:sp>
        <p:nvSpPr>
          <p:cNvPr id="2" name="Rectangle 1"/>
          <p:cNvSpPr/>
          <p:nvPr/>
        </p:nvSpPr>
        <p:spPr>
          <a:xfrm>
            <a:off x="518042" y="1576899"/>
            <a:ext cx="7008072" cy="369332"/>
          </a:xfrm>
          <a:prstGeom prst="rect">
            <a:avLst/>
          </a:prstGeom>
        </p:spPr>
        <p:txBody>
          <a:bodyPr wrap="none">
            <a:spAutoFit/>
          </a:bodyPr>
          <a:lstStyle/>
          <a:p>
            <a:r>
              <a:rPr lang="en-US" dirty="0"/>
              <a:t>Reading Data from ultrasonic sensors every 0.1s and appending in a list</a:t>
            </a:r>
            <a:endParaRPr lang="en-GB" dirty="0"/>
          </a:p>
        </p:txBody>
      </p:sp>
      <p:pic>
        <p:nvPicPr>
          <p:cNvPr id="3" name="Picture 2"/>
          <p:cNvPicPr>
            <a:picLocks noChangeAspect="1"/>
          </p:cNvPicPr>
          <p:nvPr/>
        </p:nvPicPr>
        <p:blipFill>
          <a:blip r:embed="rId3"/>
          <a:stretch>
            <a:fillRect/>
          </a:stretch>
        </p:blipFill>
        <p:spPr>
          <a:xfrm>
            <a:off x="623589" y="2091589"/>
            <a:ext cx="2980223" cy="986556"/>
          </a:xfrm>
          <a:prstGeom prst="rect">
            <a:avLst/>
          </a:prstGeom>
        </p:spPr>
      </p:pic>
      <p:pic>
        <p:nvPicPr>
          <p:cNvPr id="4" name="Picture 3"/>
          <p:cNvPicPr>
            <a:picLocks noChangeAspect="1"/>
          </p:cNvPicPr>
          <p:nvPr/>
        </p:nvPicPr>
        <p:blipFill>
          <a:blip r:embed="rId4"/>
          <a:stretch>
            <a:fillRect/>
          </a:stretch>
        </p:blipFill>
        <p:spPr>
          <a:xfrm>
            <a:off x="4572000" y="3528698"/>
            <a:ext cx="2414647" cy="2992153"/>
          </a:xfrm>
          <a:prstGeom prst="rect">
            <a:avLst/>
          </a:prstGeom>
        </p:spPr>
      </p:pic>
      <p:sp>
        <p:nvSpPr>
          <p:cNvPr id="7" name="Rectangle 6"/>
          <p:cNvSpPr/>
          <p:nvPr/>
        </p:nvSpPr>
        <p:spPr>
          <a:xfrm>
            <a:off x="4572000" y="3078145"/>
            <a:ext cx="2364045" cy="369332"/>
          </a:xfrm>
          <a:prstGeom prst="rect">
            <a:avLst/>
          </a:prstGeom>
        </p:spPr>
        <p:txBody>
          <a:bodyPr wrap="none">
            <a:spAutoFit/>
          </a:bodyPr>
          <a:lstStyle/>
          <a:p>
            <a:r>
              <a:rPr lang="en-US" dirty="0"/>
              <a:t>Writing lists in .txt files</a:t>
            </a:r>
            <a:endParaRPr lang="en-GB" dirty="0"/>
          </a:p>
        </p:txBody>
      </p:sp>
    </p:spTree>
    <p:extLst>
      <p:ext uri="{BB962C8B-B14F-4D97-AF65-F5344CB8AC3E}">
        <p14:creationId xmlns:p14="http://schemas.microsoft.com/office/powerpoint/2010/main" val="9219405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Controller</a:t>
            </a:r>
          </a:p>
          <a:p>
            <a:pPr marL="800100" lvl="1" indent="-342900" algn="l">
              <a:buFont typeface="Arial" panose="020B0604020202020204" pitchFamily="34" charset="0"/>
              <a:buChar char="•"/>
            </a:pPr>
            <a:r>
              <a:rPr lang="en-US" b="1" dirty="0"/>
              <a:t>Data Manipulation and Preparation</a:t>
            </a:r>
          </a:p>
          <a:p>
            <a:pPr marL="800100" lvl="1" indent="-342900" algn="l">
              <a:buFont typeface="Arial" panose="020B0604020202020204" pitchFamily="34" charset="0"/>
              <a:buChar char="•"/>
            </a:pPr>
            <a:endParaRPr lang="en-US" b="1" dirty="0"/>
          </a:p>
        </p:txBody>
      </p:sp>
      <p:sp>
        <p:nvSpPr>
          <p:cNvPr id="5" name="Rectangle 4"/>
          <p:cNvSpPr/>
          <p:nvPr/>
        </p:nvSpPr>
        <p:spPr>
          <a:xfrm>
            <a:off x="266498" y="1395806"/>
            <a:ext cx="8799265" cy="646331"/>
          </a:xfrm>
          <a:prstGeom prst="rect">
            <a:avLst/>
          </a:prstGeom>
        </p:spPr>
        <p:txBody>
          <a:bodyPr wrap="square">
            <a:spAutoFit/>
          </a:bodyPr>
          <a:lstStyle/>
          <a:p>
            <a:r>
              <a:rPr lang="en-GB" dirty="0"/>
              <a:t>Inputs to the LSTM (</a:t>
            </a:r>
            <a:r>
              <a:rPr lang="en-GB" dirty="0" err="1"/>
              <a:t>cumulative_input_vectors</a:t>
            </a:r>
            <a:r>
              <a:rPr lang="en-GB" dirty="0"/>
              <a:t>) must be of the same length. So padding is necessary.</a:t>
            </a:r>
          </a:p>
        </p:txBody>
      </p:sp>
      <p:pic>
        <p:nvPicPr>
          <p:cNvPr id="4" name="Picture 3"/>
          <p:cNvPicPr>
            <a:picLocks noChangeAspect="1"/>
          </p:cNvPicPr>
          <p:nvPr/>
        </p:nvPicPr>
        <p:blipFill>
          <a:blip r:embed="rId3"/>
          <a:stretch>
            <a:fillRect/>
          </a:stretch>
        </p:blipFill>
        <p:spPr>
          <a:xfrm>
            <a:off x="200207" y="2567079"/>
            <a:ext cx="8628399" cy="765318"/>
          </a:xfrm>
          <a:prstGeom prst="rect">
            <a:avLst/>
          </a:prstGeom>
        </p:spPr>
      </p:pic>
      <p:pic>
        <p:nvPicPr>
          <p:cNvPr id="6" name="Picture 5"/>
          <p:cNvPicPr>
            <a:picLocks noChangeAspect="1"/>
          </p:cNvPicPr>
          <p:nvPr/>
        </p:nvPicPr>
        <p:blipFill>
          <a:blip r:embed="rId4"/>
          <a:stretch>
            <a:fillRect/>
          </a:stretch>
        </p:blipFill>
        <p:spPr>
          <a:xfrm>
            <a:off x="389130" y="3715577"/>
            <a:ext cx="7038537" cy="2116229"/>
          </a:xfrm>
          <a:prstGeom prst="rect">
            <a:avLst/>
          </a:prstGeom>
        </p:spPr>
      </p:pic>
    </p:spTree>
    <p:extLst>
      <p:ext uri="{BB962C8B-B14F-4D97-AF65-F5344CB8AC3E}">
        <p14:creationId xmlns:p14="http://schemas.microsoft.com/office/powerpoint/2010/main" val="34331437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Controller</a:t>
            </a:r>
          </a:p>
          <a:p>
            <a:pPr marL="800100" lvl="1" indent="-342900" algn="l">
              <a:buFont typeface="Arial" panose="020B0604020202020204" pitchFamily="34" charset="0"/>
              <a:buChar char="•"/>
            </a:pPr>
            <a:r>
              <a:rPr lang="en-US" b="1" dirty="0"/>
              <a:t>Data Manipulation and Preparation</a:t>
            </a:r>
          </a:p>
          <a:p>
            <a:pPr marL="800100" lvl="1" indent="-342900" algn="l">
              <a:buFont typeface="Arial" panose="020B0604020202020204" pitchFamily="34" charset="0"/>
              <a:buChar char="•"/>
            </a:pPr>
            <a:endParaRPr lang="en-US" b="1" dirty="0"/>
          </a:p>
        </p:txBody>
      </p:sp>
      <p:sp>
        <p:nvSpPr>
          <p:cNvPr id="5" name="Rectangle 4"/>
          <p:cNvSpPr/>
          <p:nvPr/>
        </p:nvSpPr>
        <p:spPr>
          <a:xfrm>
            <a:off x="266498" y="1395806"/>
            <a:ext cx="8799265" cy="369332"/>
          </a:xfrm>
          <a:prstGeom prst="rect">
            <a:avLst/>
          </a:prstGeom>
        </p:spPr>
        <p:txBody>
          <a:bodyPr wrap="square">
            <a:spAutoFit/>
          </a:bodyPr>
          <a:lstStyle/>
          <a:p>
            <a:r>
              <a:rPr lang="en-GB" dirty="0"/>
              <a:t>Inputs needs to be reshaped into a 3D array (LSTM requires 3 dimensions)</a:t>
            </a:r>
          </a:p>
        </p:txBody>
      </p:sp>
      <p:pic>
        <p:nvPicPr>
          <p:cNvPr id="2" name="Picture 1"/>
          <p:cNvPicPr>
            <a:picLocks noChangeAspect="1"/>
          </p:cNvPicPr>
          <p:nvPr/>
        </p:nvPicPr>
        <p:blipFill>
          <a:blip r:embed="rId3"/>
          <a:stretch>
            <a:fillRect/>
          </a:stretch>
        </p:blipFill>
        <p:spPr>
          <a:xfrm>
            <a:off x="334955" y="2080525"/>
            <a:ext cx="6896698" cy="2579594"/>
          </a:xfrm>
          <a:prstGeom prst="rect">
            <a:avLst/>
          </a:prstGeom>
        </p:spPr>
      </p:pic>
    </p:spTree>
    <p:extLst>
      <p:ext uri="{BB962C8B-B14F-4D97-AF65-F5344CB8AC3E}">
        <p14:creationId xmlns:p14="http://schemas.microsoft.com/office/powerpoint/2010/main" val="32739712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Controller</a:t>
            </a:r>
          </a:p>
          <a:p>
            <a:pPr marL="800100" lvl="1" indent="-342900" algn="l">
              <a:buFont typeface="Arial" panose="020B0604020202020204" pitchFamily="34" charset="0"/>
              <a:buChar char="•"/>
            </a:pPr>
            <a:r>
              <a:rPr lang="en-US" b="1" dirty="0" err="1"/>
              <a:t>Keras</a:t>
            </a:r>
            <a:r>
              <a:rPr lang="en-US" b="1" dirty="0"/>
              <a:t> model (LSTM)</a:t>
            </a:r>
          </a:p>
          <a:p>
            <a:pPr marL="800100" lvl="1" indent="-342900" algn="l">
              <a:buFont typeface="Arial" panose="020B0604020202020204" pitchFamily="34" charset="0"/>
              <a:buChar char="•"/>
            </a:pPr>
            <a:endParaRPr lang="en-US" b="1" dirty="0"/>
          </a:p>
          <a:p>
            <a:pPr marL="800100" lvl="1" indent="-342900" algn="l">
              <a:buFont typeface="Arial" panose="020B0604020202020204" pitchFamily="34" charset="0"/>
              <a:buChar char="•"/>
            </a:pPr>
            <a:endParaRPr lang="en-US" b="1" dirty="0"/>
          </a:p>
        </p:txBody>
      </p:sp>
      <p:pic>
        <p:nvPicPr>
          <p:cNvPr id="3" name="Picture 2"/>
          <p:cNvPicPr>
            <a:picLocks noChangeAspect="1"/>
          </p:cNvPicPr>
          <p:nvPr/>
        </p:nvPicPr>
        <p:blipFill>
          <a:blip r:embed="rId3"/>
          <a:stretch>
            <a:fillRect/>
          </a:stretch>
        </p:blipFill>
        <p:spPr>
          <a:xfrm>
            <a:off x="266498" y="2319136"/>
            <a:ext cx="8528077" cy="925173"/>
          </a:xfrm>
          <a:prstGeom prst="rect">
            <a:avLst/>
          </a:prstGeom>
        </p:spPr>
      </p:pic>
      <p:pic>
        <p:nvPicPr>
          <p:cNvPr id="4" name="Picture 3"/>
          <p:cNvPicPr>
            <a:picLocks noChangeAspect="1"/>
          </p:cNvPicPr>
          <p:nvPr/>
        </p:nvPicPr>
        <p:blipFill>
          <a:blip r:embed="rId4"/>
          <a:stretch>
            <a:fillRect/>
          </a:stretch>
        </p:blipFill>
        <p:spPr>
          <a:xfrm>
            <a:off x="1684470" y="3450460"/>
            <a:ext cx="5692131" cy="2953464"/>
          </a:xfrm>
          <a:prstGeom prst="rect">
            <a:avLst/>
          </a:prstGeom>
        </p:spPr>
      </p:pic>
      <p:sp>
        <p:nvSpPr>
          <p:cNvPr id="6" name="Rectangle 5"/>
          <p:cNvSpPr/>
          <p:nvPr/>
        </p:nvSpPr>
        <p:spPr>
          <a:xfrm>
            <a:off x="266498" y="1395806"/>
            <a:ext cx="8799265" cy="923330"/>
          </a:xfrm>
          <a:prstGeom prst="rect">
            <a:avLst/>
          </a:prstGeom>
        </p:spPr>
        <p:txBody>
          <a:bodyPr wrap="square">
            <a:spAutoFit/>
          </a:bodyPr>
          <a:lstStyle/>
          <a:p>
            <a:r>
              <a:rPr lang="en-GB" dirty="0"/>
              <a:t>We are using a raspberry pi 3 as the computer on the robot. Because of this the network used for the controller must e simple and light. We use a LSTM layer coupled with a dense layer with 2 neurons (same number of neurons as the output dimension).</a:t>
            </a:r>
          </a:p>
        </p:txBody>
      </p:sp>
    </p:spTree>
    <p:extLst>
      <p:ext uri="{BB962C8B-B14F-4D97-AF65-F5344CB8AC3E}">
        <p14:creationId xmlns:p14="http://schemas.microsoft.com/office/powerpoint/2010/main" val="33953146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Identification</a:t>
            </a:r>
          </a:p>
          <a:p>
            <a:pPr marL="800100" lvl="1" indent="-342900" algn="l">
              <a:buFont typeface="Arial" panose="020B0604020202020204" pitchFamily="34" charset="0"/>
              <a:buChar char="•"/>
            </a:pPr>
            <a:r>
              <a:rPr lang="en-US" b="1" dirty="0" err="1"/>
              <a:t>Keras</a:t>
            </a:r>
            <a:r>
              <a:rPr lang="en-US" b="1" dirty="0"/>
              <a:t> model (MLP)</a:t>
            </a:r>
          </a:p>
        </p:txBody>
      </p:sp>
      <p:pic>
        <p:nvPicPr>
          <p:cNvPr id="8" name="Picture 7">
            <a:extLst>
              <a:ext uri="{FF2B5EF4-FFF2-40B4-BE49-F238E27FC236}">
                <a16:creationId xmlns:a16="http://schemas.microsoft.com/office/drawing/2014/main" id="{0A652585-890D-0263-2BE3-3C60C69EDB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880" y="1988260"/>
            <a:ext cx="8778240" cy="363681"/>
          </a:xfrm>
          <a:prstGeom prst="rect">
            <a:avLst/>
          </a:prstGeom>
        </p:spPr>
      </p:pic>
      <p:pic>
        <p:nvPicPr>
          <p:cNvPr id="10" name="Picture 9">
            <a:extLst>
              <a:ext uri="{FF2B5EF4-FFF2-40B4-BE49-F238E27FC236}">
                <a16:creationId xmlns:a16="http://schemas.microsoft.com/office/drawing/2014/main" id="{626D3D4A-6B02-E1CE-25C6-391611B5A5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887" y="3733642"/>
            <a:ext cx="3557026" cy="2874684"/>
          </a:xfrm>
          <a:prstGeom prst="rect">
            <a:avLst/>
          </a:prstGeom>
        </p:spPr>
      </p:pic>
      <p:pic>
        <p:nvPicPr>
          <p:cNvPr id="3" name="Picture 2">
            <a:extLst>
              <a:ext uri="{FF2B5EF4-FFF2-40B4-BE49-F238E27FC236}">
                <a16:creationId xmlns:a16="http://schemas.microsoft.com/office/drawing/2014/main" id="{4C50B769-B36B-AA39-44D4-6CC6C5D9D8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5913" y="2396598"/>
            <a:ext cx="3717522" cy="2962299"/>
          </a:xfrm>
          <a:prstGeom prst="rect">
            <a:avLst/>
          </a:prstGeom>
        </p:spPr>
      </p:pic>
      <p:pic>
        <p:nvPicPr>
          <p:cNvPr id="5" name="Picture 4">
            <a:extLst>
              <a:ext uri="{FF2B5EF4-FFF2-40B4-BE49-F238E27FC236}">
                <a16:creationId xmlns:a16="http://schemas.microsoft.com/office/drawing/2014/main" id="{95A68BDC-B4CA-0A92-F683-6E39E0493A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4989" y="1512932"/>
            <a:ext cx="7754022" cy="400085"/>
          </a:xfrm>
          <a:prstGeom prst="rect">
            <a:avLst/>
          </a:prstGeom>
        </p:spPr>
      </p:pic>
    </p:spTree>
    <p:extLst>
      <p:ext uri="{BB962C8B-B14F-4D97-AF65-F5344CB8AC3E}">
        <p14:creationId xmlns:p14="http://schemas.microsoft.com/office/powerpoint/2010/main" val="15142945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Controller</a:t>
            </a:r>
          </a:p>
          <a:p>
            <a:pPr marL="800100" lvl="1" indent="-342900" algn="l">
              <a:buFont typeface="Arial" panose="020B0604020202020204" pitchFamily="34" charset="0"/>
              <a:buChar char="•"/>
            </a:pPr>
            <a:r>
              <a:rPr lang="en-US" b="1" dirty="0" err="1"/>
              <a:t>Keras</a:t>
            </a:r>
            <a:r>
              <a:rPr lang="en-US" b="1" dirty="0"/>
              <a:t> model (</a:t>
            </a:r>
            <a:r>
              <a:rPr lang="en-US" b="1" dirty="0" err="1"/>
              <a:t>overfitted</a:t>
            </a:r>
            <a:r>
              <a:rPr lang="en-US" b="1" dirty="0"/>
              <a:t>)</a:t>
            </a:r>
          </a:p>
          <a:p>
            <a:pPr marL="800100" lvl="1" indent="-342900" algn="l">
              <a:buFont typeface="Arial" panose="020B0604020202020204" pitchFamily="34" charset="0"/>
              <a:buChar char="•"/>
            </a:pPr>
            <a:endParaRPr lang="en-US" b="1" dirty="0"/>
          </a:p>
          <a:p>
            <a:pPr marL="800100" lvl="1" indent="-342900" algn="l">
              <a:buFont typeface="Arial" panose="020B0604020202020204" pitchFamily="34" charset="0"/>
              <a:buChar char="•"/>
            </a:pPr>
            <a:endParaRPr lang="en-US" b="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1504" y="1364265"/>
            <a:ext cx="3930787" cy="310504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787" y="3105052"/>
            <a:ext cx="4208213" cy="3329977"/>
          </a:xfrm>
          <a:prstGeom prst="rect">
            <a:avLst/>
          </a:prstGeom>
        </p:spPr>
      </p:pic>
    </p:spTree>
    <p:extLst>
      <p:ext uri="{BB962C8B-B14F-4D97-AF65-F5344CB8AC3E}">
        <p14:creationId xmlns:p14="http://schemas.microsoft.com/office/powerpoint/2010/main" val="23576316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Controller</a:t>
            </a:r>
          </a:p>
          <a:p>
            <a:pPr marL="800100" lvl="1" indent="-342900" algn="l">
              <a:buFont typeface="Arial" panose="020B0604020202020204" pitchFamily="34" charset="0"/>
              <a:buChar char="•"/>
            </a:pPr>
            <a:r>
              <a:rPr lang="en-US" b="1" dirty="0"/>
              <a:t>Evaluation and testing</a:t>
            </a:r>
          </a:p>
        </p:txBody>
      </p:sp>
      <p:sp>
        <p:nvSpPr>
          <p:cNvPr id="5" name="Rectangle 4"/>
          <p:cNvSpPr/>
          <p:nvPr/>
        </p:nvSpPr>
        <p:spPr>
          <a:xfrm>
            <a:off x="320286" y="1298009"/>
            <a:ext cx="5897577" cy="507831"/>
          </a:xfrm>
          <a:prstGeom prst="rect">
            <a:avLst/>
          </a:prstGeom>
        </p:spPr>
        <p:txBody>
          <a:bodyPr wrap="none">
            <a:spAutoFit/>
          </a:bodyPr>
          <a:lstStyle/>
          <a:p>
            <a:pPr>
              <a:lnSpc>
                <a:spcPct val="150000"/>
              </a:lnSpc>
            </a:pPr>
            <a:r>
              <a:rPr lang="en-GB" dirty="0"/>
              <a:t>Creating a random test path and pre-process it the same way</a:t>
            </a:r>
          </a:p>
        </p:txBody>
      </p:sp>
      <p:pic>
        <p:nvPicPr>
          <p:cNvPr id="3" name="Picture 2">
            <a:extLst>
              <a:ext uri="{FF2B5EF4-FFF2-40B4-BE49-F238E27FC236}">
                <a16:creationId xmlns:a16="http://schemas.microsoft.com/office/drawing/2014/main" id="{AEF9F71E-8FA0-63E6-A2F9-42BF36C419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0315" y="1805840"/>
            <a:ext cx="7436789" cy="4378392"/>
          </a:xfrm>
          <a:prstGeom prst="rect">
            <a:avLst/>
          </a:prstGeom>
        </p:spPr>
      </p:pic>
    </p:spTree>
    <p:extLst>
      <p:ext uri="{BB962C8B-B14F-4D97-AF65-F5344CB8AC3E}">
        <p14:creationId xmlns:p14="http://schemas.microsoft.com/office/powerpoint/2010/main" val="33326348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Controller</a:t>
            </a:r>
          </a:p>
          <a:p>
            <a:pPr marL="800100" lvl="1" indent="-342900" algn="l">
              <a:buFont typeface="Arial" panose="020B0604020202020204" pitchFamily="34" charset="0"/>
              <a:buChar char="•"/>
            </a:pPr>
            <a:r>
              <a:rPr lang="en-US" b="1" dirty="0"/>
              <a:t>Evaluation and testing</a:t>
            </a:r>
          </a:p>
        </p:txBody>
      </p:sp>
      <p:pic>
        <p:nvPicPr>
          <p:cNvPr id="3" name="Picture 2">
            <a:extLst>
              <a:ext uri="{FF2B5EF4-FFF2-40B4-BE49-F238E27FC236}">
                <a16:creationId xmlns:a16="http://schemas.microsoft.com/office/drawing/2014/main" id="{5EE2616F-E8FB-BE52-2A70-F2EAF908A4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7379" y="1745297"/>
            <a:ext cx="5857700" cy="4422723"/>
          </a:xfrm>
          <a:prstGeom prst="rect">
            <a:avLst/>
          </a:prstGeom>
        </p:spPr>
      </p:pic>
    </p:spTree>
    <p:extLst>
      <p:ext uri="{BB962C8B-B14F-4D97-AF65-F5344CB8AC3E}">
        <p14:creationId xmlns:p14="http://schemas.microsoft.com/office/powerpoint/2010/main" val="15126391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Controller</a:t>
            </a:r>
          </a:p>
          <a:p>
            <a:pPr marL="800100" lvl="1" indent="-342900" algn="l">
              <a:buFont typeface="Arial" panose="020B0604020202020204" pitchFamily="34" charset="0"/>
              <a:buChar char="•"/>
            </a:pPr>
            <a:r>
              <a:rPr lang="en-US" b="1" dirty="0"/>
              <a:t>Saving layer weights and model</a:t>
            </a:r>
          </a:p>
        </p:txBody>
      </p:sp>
      <p:pic>
        <p:nvPicPr>
          <p:cNvPr id="2" name="Picture 1"/>
          <p:cNvPicPr>
            <a:picLocks noChangeAspect="1"/>
          </p:cNvPicPr>
          <p:nvPr/>
        </p:nvPicPr>
        <p:blipFill>
          <a:blip r:embed="rId3"/>
          <a:stretch>
            <a:fillRect/>
          </a:stretch>
        </p:blipFill>
        <p:spPr>
          <a:xfrm>
            <a:off x="1602844" y="2254217"/>
            <a:ext cx="5938311" cy="1905226"/>
          </a:xfrm>
          <a:prstGeom prst="rect">
            <a:avLst/>
          </a:prstGeom>
        </p:spPr>
      </p:pic>
    </p:spTree>
    <p:extLst>
      <p:ext uri="{BB962C8B-B14F-4D97-AF65-F5344CB8AC3E}">
        <p14:creationId xmlns:p14="http://schemas.microsoft.com/office/powerpoint/2010/main" val="3885042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6"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Data Generation</a:t>
            </a:r>
          </a:p>
          <a:p>
            <a:pPr marL="800100" lvl="1" indent="-342900" algn="l">
              <a:buFont typeface="Arial" panose="020B0604020202020204" pitchFamily="34" charset="0"/>
              <a:buChar char="•"/>
            </a:pPr>
            <a:r>
              <a:rPr lang="en-US" b="1" dirty="0"/>
              <a:t>Filtering &amp; Disturbance Rejection</a:t>
            </a:r>
          </a:p>
        </p:txBody>
      </p:sp>
      <p:sp>
        <p:nvSpPr>
          <p:cNvPr id="2" name="Rectangle 1"/>
          <p:cNvSpPr/>
          <p:nvPr/>
        </p:nvSpPr>
        <p:spPr>
          <a:xfrm>
            <a:off x="131745" y="1527673"/>
            <a:ext cx="9194825" cy="369332"/>
          </a:xfrm>
          <a:prstGeom prst="rect">
            <a:avLst/>
          </a:prstGeom>
        </p:spPr>
        <p:txBody>
          <a:bodyPr wrap="none">
            <a:spAutoFit/>
          </a:bodyPr>
          <a:lstStyle/>
          <a:p>
            <a:r>
              <a:rPr lang="en-US" dirty="0"/>
              <a:t>Using a simple first order filter or complementary filter to damp the changes in sensor readings </a:t>
            </a:r>
            <a:endParaRPr lang="en-GB" dirty="0"/>
          </a:p>
        </p:txBody>
      </p:sp>
      <p:sp>
        <p:nvSpPr>
          <p:cNvPr id="8" name="Rectangle 7"/>
          <p:cNvSpPr/>
          <p:nvPr/>
        </p:nvSpPr>
        <p:spPr>
          <a:xfrm>
            <a:off x="4114800" y="2328369"/>
            <a:ext cx="4572000" cy="1200329"/>
          </a:xfrm>
          <a:prstGeom prst="rect">
            <a:avLst/>
          </a:prstGeom>
        </p:spPr>
        <p:txBody>
          <a:bodyPr>
            <a:spAutoFit/>
          </a:bodyPr>
          <a:lstStyle/>
          <a:p>
            <a:r>
              <a:rPr lang="en-GB" dirty="0"/>
              <a:t>[0, 236, 278, 277, 275, 274, 271, 82, 73, 335, 79, 75, 66, 63, 61, 60, 58, 64, 53, 51, 56, 52, 55, 44, 255, 244, 241, 46, 236, 234, 229, 97, 225, 223, 220, 217, 214, 212, 210, 209]</a:t>
            </a:r>
          </a:p>
        </p:txBody>
      </p:sp>
      <p:sp>
        <p:nvSpPr>
          <p:cNvPr id="9" name="Rectangle 8"/>
          <p:cNvSpPr/>
          <p:nvPr/>
        </p:nvSpPr>
        <p:spPr>
          <a:xfrm>
            <a:off x="4114800" y="2026712"/>
            <a:ext cx="2964401" cy="369332"/>
          </a:xfrm>
          <a:prstGeom prst="rect">
            <a:avLst/>
          </a:prstGeom>
        </p:spPr>
        <p:txBody>
          <a:bodyPr wrap="none">
            <a:spAutoFit/>
          </a:bodyPr>
          <a:lstStyle/>
          <a:p>
            <a:r>
              <a:rPr lang="en-US" dirty="0"/>
              <a:t>Left sensor readings example:</a:t>
            </a:r>
            <a:endParaRPr lang="en-GB" dirty="0"/>
          </a:p>
        </p:txBody>
      </p:sp>
      <p:sp>
        <p:nvSpPr>
          <p:cNvPr id="10" name="Rectangle 9"/>
          <p:cNvSpPr/>
          <p:nvPr/>
        </p:nvSpPr>
        <p:spPr>
          <a:xfrm>
            <a:off x="131745" y="3788113"/>
            <a:ext cx="6941932" cy="369332"/>
          </a:xfrm>
          <a:prstGeom prst="rect">
            <a:avLst/>
          </a:prstGeom>
        </p:spPr>
        <p:txBody>
          <a:bodyPr wrap="square">
            <a:spAutoFit/>
          </a:bodyPr>
          <a:lstStyle/>
          <a:p>
            <a:r>
              <a:rPr lang="en-US" dirty="0"/>
              <a:t>Using a simple if </a:t>
            </a:r>
            <a:r>
              <a:rPr lang="en-GB" dirty="0"/>
              <a:t>condition to discard huge disturbance</a:t>
            </a:r>
          </a:p>
        </p:txBody>
      </p:sp>
      <p:sp>
        <p:nvSpPr>
          <p:cNvPr id="12" name="Rectangle 11"/>
          <p:cNvSpPr/>
          <p:nvPr/>
        </p:nvSpPr>
        <p:spPr>
          <a:xfrm>
            <a:off x="3061212" y="4293123"/>
            <a:ext cx="4572000" cy="1200329"/>
          </a:xfrm>
          <a:prstGeom prst="rect">
            <a:avLst/>
          </a:prstGeom>
        </p:spPr>
        <p:txBody>
          <a:bodyPr>
            <a:spAutoFit/>
          </a:bodyPr>
          <a:lstStyle/>
          <a:p>
            <a:r>
              <a:rPr lang="en-GB" dirty="0"/>
              <a:t>[100, 93, 90, 89, 87, 83, 80, 79, 77, 76, 75, 66, 63, 61, 60, 58, 55, 53, 51, 53, 54, 55, 57, 60, 65, 70, 74, 79, 83, 89, 97, 225, 223, 220, 217, 214, 212, 210, 209]</a:t>
            </a:r>
          </a:p>
        </p:txBody>
      </p:sp>
      <p:sp>
        <p:nvSpPr>
          <p:cNvPr id="13" name="Rectangle 12"/>
          <p:cNvSpPr/>
          <p:nvPr/>
        </p:nvSpPr>
        <p:spPr>
          <a:xfrm>
            <a:off x="131745" y="5691911"/>
            <a:ext cx="6941932" cy="369332"/>
          </a:xfrm>
          <a:prstGeom prst="rect">
            <a:avLst/>
          </a:prstGeom>
        </p:spPr>
        <p:txBody>
          <a:bodyPr wrap="square">
            <a:spAutoFit/>
          </a:bodyPr>
          <a:lstStyle/>
          <a:p>
            <a:r>
              <a:rPr lang="en-GB" dirty="0"/>
              <a:t>Removing undesired data with hand!</a:t>
            </a:r>
          </a:p>
        </p:txBody>
      </p:sp>
      <p:pic>
        <p:nvPicPr>
          <p:cNvPr id="3" name="Picture 2"/>
          <p:cNvPicPr>
            <a:picLocks noChangeAspect="1"/>
          </p:cNvPicPr>
          <p:nvPr/>
        </p:nvPicPr>
        <p:blipFill>
          <a:blip r:embed="rId3"/>
          <a:stretch>
            <a:fillRect/>
          </a:stretch>
        </p:blipFill>
        <p:spPr>
          <a:xfrm>
            <a:off x="361039" y="2026712"/>
            <a:ext cx="3595267" cy="1527313"/>
          </a:xfrm>
          <a:prstGeom prst="rect">
            <a:avLst/>
          </a:prstGeom>
        </p:spPr>
      </p:pic>
      <p:pic>
        <p:nvPicPr>
          <p:cNvPr id="4" name="Picture 3"/>
          <p:cNvPicPr>
            <a:picLocks noChangeAspect="1"/>
          </p:cNvPicPr>
          <p:nvPr/>
        </p:nvPicPr>
        <p:blipFill>
          <a:blip r:embed="rId4"/>
          <a:stretch>
            <a:fillRect/>
          </a:stretch>
        </p:blipFill>
        <p:spPr>
          <a:xfrm>
            <a:off x="286957" y="4293123"/>
            <a:ext cx="2774255" cy="1206198"/>
          </a:xfrm>
          <a:prstGeom prst="rect">
            <a:avLst/>
          </a:prstGeom>
        </p:spPr>
      </p:pic>
    </p:spTree>
    <p:extLst>
      <p:ext uri="{BB962C8B-B14F-4D97-AF65-F5344CB8AC3E}">
        <p14:creationId xmlns:p14="http://schemas.microsoft.com/office/powerpoint/2010/main" val="2910902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6"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Data Generation</a:t>
            </a:r>
          </a:p>
          <a:p>
            <a:pPr marL="800100" lvl="1" indent="-342900" algn="l">
              <a:buFont typeface="Arial" panose="020B0604020202020204" pitchFamily="34" charset="0"/>
              <a:buChar char="•"/>
            </a:pPr>
            <a:r>
              <a:rPr lang="en-US" b="1" dirty="0"/>
              <a:t>Creating a Data Frame</a:t>
            </a:r>
          </a:p>
        </p:txBody>
      </p:sp>
      <p:pic>
        <p:nvPicPr>
          <p:cNvPr id="14" name="Picture 13"/>
          <p:cNvPicPr>
            <a:picLocks noChangeAspect="1"/>
          </p:cNvPicPr>
          <p:nvPr/>
        </p:nvPicPr>
        <p:blipFill>
          <a:blip r:embed="rId3"/>
          <a:stretch>
            <a:fillRect/>
          </a:stretch>
        </p:blipFill>
        <p:spPr>
          <a:xfrm>
            <a:off x="518042" y="1984309"/>
            <a:ext cx="7950636" cy="2315128"/>
          </a:xfrm>
          <a:prstGeom prst="rect">
            <a:avLst/>
          </a:prstGeom>
        </p:spPr>
      </p:pic>
      <p:sp>
        <p:nvSpPr>
          <p:cNvPr id="15" name="Rectangle 14"/>
          <p:cNvSpPr/>
          <p:nvPr/>
        </p:nvSpPr>
        <p:spPr>
          <a:xfrm>
            <a:off x="518042" y="1576899"/>
            <a:ext cx="7931851" cy="369332"/>
          </a:xfrm>
          <a:prstGeom prst="rect">
            <a:avLst/>
          </a:prstGeom>
        </p:spPr>
        <p:txBody>
          <a:bodyPr wrap="none">
            <a:spAutoFit/>
          </a:bodyPr>
          <a:lstStyle/>
          <a:p>
            <a:r>
              <a:rPr lang="en-US" dirty="0"/>
              <a:t>Reading .txt files, pad them to the same length and appending them in related lists</a:t>
            </a:r>
            <a:endParaRPr lang="en-GB" dirty="0"/>
          </a:p>
        </p:txBody>
      </p:sp>
      <p:sp>
        <p:nvSpPr>
          <p:cNvPr id="16" name="Rectangle 15"/>
          <p:cNvSpPr/>
          <p:nvPr/>
        </p:nvSpPr>
        <p:spPr>
          <a:xfrm>
            <a:off x="457200" y="4461734"/>
            <a:ext cx="1615314" cy="369332"/>
          </a:xfrm>
          <a:prstGeom prst="rect">
            <a:avLst/>
          </a:prstGeom>
        </p:spPr>
        <p:txBody>
          <a:bodyPr wrap="none">
            <a:spAutoFit/>
          </a:bodyPr>
          <a:lstStyle/>
          <a:p>
            <a:r>
              <a:rPr lang="en-US" dirty="0"/>
              <a:t>Flatten 2D lists</a:t>
            </a:r>
            <a:endParaRPr lang="en-GB" dirty="0"/>
          </a:p>
        </p:txBody>
      </p:sp>
      <p:pic>
        <p:nvPicPr>
          <p:cNvPr id="7" name="Picture 6"/>
          <p:cNvPicPr>
            <a:picLocks noChangeAspect="1"/>
          </p:cNvPicPr>
          <p:nvPr/>
        </p:nvPicPr>
        <p:blipFill>
          <a:blip r:embed="rId4"/>
          <a:stretch>
            <a:fillRect/>
          </a:stretch>
        </p:blipFill>
        <p:spPr>
          <a:xfrm>
            <a:off x="518042" y="4885786"/>
            <a:ext cx="6923370" cy="731583"/>
          </a:xfrm>
          <a:prstGeom prst="rect">
            <a:avLst/>
          </a:prstGeom>
        </p:spPr>
      </p:pic>
    </p:spTree>
    <p:extLst>
      <p:ext uri="{BB962C8B-B14F-4D97-AF65-F5344CB8AC3E}">
        <p14:creationId xmlns:p14="http://schemas.microsoft.com/office/powerpoint/2010/main" val="856275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6"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Data Generation</a:t>
            </a:r>
          </a:p>
          <a:p>
            <a:pPr marL="800100" lvl="1" indent="-342900" algn="l">
              <a:buFont typeface="Arial" panose="020B0604020202020204" pitchFamily="34" charset="0"/>
              <a:buChar char="•"/>
            </a:pPr>
            <a:r>
              <a:rPr lang="en-US" b="1" dirty="0"/>
              <a:t>Creating a Data Frame</a:t>
            </a:r>
          </a:p>
        </p:txBody>
      </p:sp>
      <p:sp>
        <p:nvSpPr>
          <p:cNvPr id="16" name="Rectangle 15"/>
          <p:cNvSpPr/>
          <p:nvPr/>
        </p:nvSpPr>
        <p:spPr>
          <a:xfrm>
            <a:off x="457200" y="1493603"/>
            <a:ext cx="6035563" cy="369332"/>
          </a:xfrm>
          <a:prstGeom prst="rect">
            <a:avLst/>
          </a:prstGeom>
        </p:spPr>
        <p:txBody>
          <a:bodyPr wrap="none">
            <a:spAutoFit/>
          </a:bodyPr>
          <a:lstStyle/>
          <a:p>
            <a:r>
              <a:rPr lang="en-US" dirty="0"/>
              <a:t>Using pandas to create a Data Frame for controller NN training</a:t>
            </a:r>
            <a:endParaRPr lang="en-GB" dirty="0"/>
          </a:p>
        </p:txBody>
      </p:sp>
      <p:pic>
        <p:nvPicPr>
          <p:cNvPr id="2" name="Picture 1"/>
          <p:cNvPicPr>
            <a:picLocks noChangeAspect="1"/>
          </p:cNvPicPr>
          <p:nvPr/>
        </p:nvPicPr>
        <p:blipFill>
          <a:blip r:embed="rId3"/>
          <a:stretch>
            <a:fillRect/>
          </a:stretch>
        </p:blipFill>
        <p:spPr>
          <a:xfrm>
            <a:off x="457200" y="1963248"/>
            <a:ext cx="6967023" cy="882639"/>
          </a:xfrm>
          <a:prstGeom prst="rect">
            <a:avLst/>
          </a:prstGeom>
        </p:spPr>
      </p:pic>
      <p:pic>
        <p:nvPicPr>
          <p:cNvPr id="3" name="Picture 2"/>
          <p:cNvPicPr>
            <a:picLocks noChangeAspect="1"/>
          </p:cNvPicPr>
          <p:nvPr/>
        </p:nvPicPr>
        <p:blipFill>
          <a:blip r:embed="rId4"/>
          <a:stretch>
            <a:fillRect/>
          </a:stretch>
        </p:blipFill>
        <p:spPr>
          <a:xfrm>
            <a:off x="2744126" y="3267383"/>
            <a:ext cx="3078747" cy="3090178"/>
          </a:xfrm>
          <a:prstGeom prst="rect">
            <a:avLst/>
          </a:prstGeom>
        </p:spPr>
      </p:pic>
    </p:spTree>
    <p:extLst>
      <p:ext uri="{BB962C8B-B14F-4D97-AF65-F5344CB8AC3E}">
        <p14:creationId xmlns:p14="http://schemas.microsoft.com/office/powerpoint/2010/main" val="4083512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6"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Data Generation</a:t>
            </a:r>
          </a:p>
          <a:p>
            <a:pPr marL="800100" lvl="1" indent="-342900" algn="l">
              <a:buFont typeface="Arial" panose="020B0604020202020204" pitchFamily="34" charset="0"/>
              <a:buChar char="•"/>
            </a:pPr>
            <a:r>
              <a:rPr lang="en-US" b="1" dirty="0"/>
              <a:t>Normalization</a:t>
            </a:r>
          </a:p>
        </p:txBody>
      </p:sp>
      <p:sp>
        <p:nvSpPr>
          <p:cNvPr id="16" name="Rectangle 15"/>
          <p:cNvSpPr/>
          <p:nvPr/>
        </p:nvSpPr>
        <p:spPr>
          <a:xfrm>
            <a:off x="457200" y="1312679"/>
            <a:ext cx="7721088" cy="1338828"/>
          </a:xfrm>
          <a:prstGeom prst="rect">
            <a:avLst/>
          </a:prstGeom>
        </p:spPr>
        <p:txBody>
          <a:bodyPr wrap="none">
            <a:spAutoFit/>
          </a:bodyPr>
          <a:lstStyle/>
          <a:p>
            <a:pPr>
              <a:lnSpc>
                <a:spcPct val="150000"/>
              </a:lnSpc>
            </a:pPr>
            <a:r>
              <a:rPr lang="en-US" dirty="0"/>
              <a:t>Using Scikit-learn Library for normalizing dataset</a:t>
            </a:r>
          </a:p>
          <a:p>
            <a:pPr>
              <a:lnSpc>
                <a:spcPct val="150000"/>
              </a:lnSpc>
            </a:pPr>
            <a:r>
              <a:rPr lang="en-US" dirty="0"/>
              <a:t>Two methods for normalization: Standard Scaling (more suitable for signed data)</a:t>
            </a:r>
          </a:p>
          <a:p>
            <a:pPr>
              <a:lnSpc>
                <a:spcPct val="150000"/>
              </a:lnSpc>
            </a:pPr>
            <a:r>
              <a:rPr lang="en-US" dirty="0"/>
              <a:t>			      Min Max Scaling (didn’t get good results)</a:t>
            </a:r>
            <a:endParaRPr lang="en-GB" dirty="0"/>
          </a:p>
        </p:txBody>
      </p:sp>
      <p:pic>
        <p:nvPicPr>
          <p:cNvPr id="3" name="Picture 2"/>
          <p:cNvPicPr>
            <a:picLocks noChangeAspect="1"/>
          </p:cNvPicPr>
          <p:nvPr/>
        </p:nvPicPr>
        <p:blipFill>
          <a:blip r:embed="rId3"/>
          <a:stretch>
            <a:fillRect/>
          </a:stretch>
        </p:blipFill>
        <p:spPr>
          <a:xfrm>
            <a:off x="457200" y="2820602"/>
            <a:ext cx="5048688" cy="3074936"/>
          </a:xfrm>
          <a:prstGeom prst="rect">
            <a:avLst/>
          </a:prstGeom>
        </p:spPr>
      </p:pic>
    </p:spTree>
    <p:extLst>
      <p:ext uri="{BB962C8B-B14F-4D97-AF65-F5344CB8AC3E}">
        <p14:creationId xmlns:p14="http://schemas.microsoft.com/office/powerpoint/2010/main" val="1871760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369183" y="2757870"/>
            <a:ext cx="8229600" cy="7334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400" b="1" dirty="0" smtClean="0"/>
              <a:t>Simulation and Generated Paths</a:t>
            </a:r>
            <a:endParaRPr lang="en-US" sz="4400" b="1" dirty="0"/>
          </a:p>
        </p:txBody>
      </p:sp>
    </p:spTree>
    <p:extLst>
      <p:ext uri="{BB962C8B-B14F-4D97-AF65-F5344CB8AC3E}">
        <p14:creationId xmlns:p14="http://schemas.microsoft.com/office/powerpoint/2010/main" val="7375043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2126c5a3e97488d8c5e8f72d12e4694eb4d5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549</TotalTime>
  <Words>1008</Words>
  <Application>Microsoft Office PowerPoint</Application>
  <PresentationFormat>On-screen Show (4:3)</PresentationFormat>
  <Paragraphs>165</Paragraphs>
  <Slides>47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Calibri Light</vt:lpstr>
      <vt:lpstr>Cambria Math</vt:lpstr>
      <vt:lpstr>Office Theme</vt:lpstr>
      <vt:lpstr>Mobile robot  obstacle avoidance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www.Ghalamo.com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www.Ghalamo.com</dc:creator>
  <dc:description>www.Ghalamo.com</dc:description>
  <cp:lastModifiedBy>Sina</cp:lastModifiedBy>
  <cp:revision>69</cp:revision>
  <dcterms:created xsi:type="dcterms:W3CDTF">2016-04-13T20:14:55Z</dcterms:created>
  <dcterms:modified xsi:type="dcterms:W3CDTF">2023-01-18T04:32:37Z</dcterms:modified>
</cp:coreProperties>
</file>